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595"/>
  </p:normalViewPr>
  <p:slideViewPr>
    <p:cSldViewPr snapToGrid="0" snapToObjects="1" showGuides="1">
      <p:cViewPr varScale="1">
        <p:scale>
          <a:sx n="69" d="100"/>
          <a:sy n="69" d="100"/>
        </p:scale>
        <p:origin x="1410" y="78"/>
      </p:cViewPr>
      <p:guideLst>
        <p:guide orient="horz" pos="2160"/>
        <p:guide pos="3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70" y="3304068"/>
            <a:ext cx="7772400" cy="1470025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277" y="5280662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5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7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3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5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8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6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6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0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5A9191-0F5B-3249-B410-D30EC1D1AFD1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AC1E2-108F-3C4D-A8F3-9774ED5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970" y="4828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323232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b="1" kern="1200">
          <a:solidFill>
            <a:srgbClr val="32323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323232"/>
        </a:buClr>
        <a:buFont typeface="Arial"/>
        <a:buChar char="•"/>
        <a:defRPr sz="1800" kern="1200">
          <a:solidFill>
            <a:srgbClr val="32323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323232"/>
        </a:buClr>
        <a:buFont typeface="Arial"/>
        <a:buChar char="•"/>
        <a:defRPr sz="1100" kern="1200">
          <a:solidFill>
            <a:srgbClr val="32323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23232"/>
        </a:buClr>
        <a:buFont typeface="Arial"/>
        <a:buChar char="•"/>
        <a:defRPr sz="1100" kern="1200">
          <a:solidFill>
            <a:srgbClr val="32323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23232"/>
        </a:buClr>
        <a:buFont typeface="Arial"/>
        <a:buChar char="•"/>
        <a:defRPr sz="1100" kern="1200">
          <a:solidFill>
            <a:srgbClr val="32323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70" y="3304068"/>
            <a:ext cx="7772400" cy="1976594"/>
          </a:xfrm>
        </p:spPr>
        <p:txBody>
          <a:bodyPr>
            <a:normAutofit fontScale="90000"/>
          </a:bodyPr>
          <a:lstStyle/>
          <a:p>
            <a:r>
              <a:rPr lang="en-GB" dirty="0"/>
              <a:t>Breathing in the Assessment and Management of the Trauma Patient</a:t>
            </a:r>
            <a:br>
              <a:rPr lang="en-GB" dirty="0"/>
            </a:br>
            <a:r>
              <a:rPr lang="en-GB" sz="2000" dirty="0"/>
              <a:t>Unfolding scenarios</a:t>
            </a:r>
            <a:br>
              <a:rPr lang="en-GB" sz="2000" dirty="0"/>
            </a:br>
            <a:r>
              <a:rPr lang="en-GB" sz="2000" dirty="0"/>
              <a:t>Practical skills</a:t>
            </a:r>
            <a:br>
              <a:rPr lang="en-GB" sz="2000" dirty="0"/>
            </a:br>
            <a:r>
              <a:rPr lang="en-GB" sz="2000" dirty="0"/>
              <a:t>Reflective self-assessment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277" y="5280662"/>
            <a:ext cx="6400800" cy="1230974"/>
          </a:xfrm>
        </p:spPr>
        <p:txBody>
          <a:bodyPr/>
          <a:lstStyle/>
          <a:p>
            <a:r>
              <a:rPr lang="en-US" dirty="0"/>
              <a:t>April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8906" y="6162478"/>
            <a:ext cx="45683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Royal College of Surgeons of England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2020.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345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Case progression 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Airway remains patent.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The patient’s breathing deteriorates.  Respiratory rate increases to 40 	breaths per minute, and oxygen saturation drops to 80%.  Work of 		breathing is increasing. The left chest is hyper-resonant on percussion. 	There are no breath sounds on the left side.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   </a:t>
            </a:r>
          </a:p>
          <a:p>
            <a:pPr marL="0" indent="0">
              <a:buNone/>
            </a:pPr>
            <a:r>
              <a:rPr lang="en-GB" sz="1800" b="0" dirty="0"/>
              <a:t>What do you think is happening? What would you do to treat this?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91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patient needs:</a:t>
            </a:r>
          </a:p>
          <a:p>
            <a:pPr lvl="1"/>
            <a:r>
              <a:rPr lang="en-GB" dirty="0"/>
              <a:t>Decompression of the chest is required for probable tension pneumothorax. </a:t>
            </a:r>
          </a:p>
          <a:p>
            <a:pPr lvl="1"/>
            <a:r>
              <a:rPr lang="en-GB" dirty="0"/>
              <a:t>A needle decompression is swift but a finger </a:t>
            </a:r>
            <a:r>
              <a:rPr lang="en-GB" dirty="0" err="1"/>
              <a:t>thoracostomy</a:t>
            </a:r>
            <a:r>
              <a:rPr lang="en-GB" dirty="0"/>
              <a:t> may be needed to ensure adequate release of air from the chest.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2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chest decompression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70" y="11914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Needle decompression</a:t>
            </a:r>
          </a:p>
          <a:p>
            <a:pPr lvl="1"/>
            <a:r>
              <a:rPr lang="en-GB" sz="1600" b="0" dirty="0"/>
              <a:t>A needle inserted into the pleural space through the 5th intercostal space anterior to the mid-axillary line </a:t>
            </a:r>
            <a:r>
              <a:rPr lang="en-GB" sz="1600" b="1" dirty="0"/>
              <a:t>in adults</a:t>
            </a:r>
            <a:r>
              <a:rPr lang="en-GB" sz="1600" b="0" dirty="0"/>
              <a:t>.</a:t>
            </a:r>
          </a:p>
          <a:p>
            <a:pPr lvl="1"/>
            <a:r>
              <a:rPr lang="en-GB" sz="1600" b="0" dirty="0"/>
              <a:t>A needle inserted into the pleural space through the 2nd  intercostal space in the mid-clavicular line </a:t>
            </a:r>
            <a:r>
              <a:rPr lang="en-GB" sz="1600" b="1" dirty="0"/>
              <a:t>in children</a:t>
            </a:r>
            <a:r>
              <a:rPr lang="en-GB" sz="1600" b="0" dirty="0" smtClean="0"/>
              <a:t>.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1600" dirty="0"/>
              <a:t>Finger </a:t>
            </a:r>
            <a:r>
              <a:rPr lang="en-GB" sz="1600" dirty="0" err="1"/>
              <a:t>thoracostomy</a:t>
            </a:r>
            <a:endParaRPr lang="en-GB" sz="1600" dirty="0"/>
          </a:p>
          <a:p>
            <a:pPr lvl="1"/>
            <a:r>
              <a:rPr lang="en-GB" sz="1600" dirty="0"/>
              <a:t>An incision at the normal site for intercostal drain placement opened with a finger into the pleural space to completely decompress the chest</a:t>
            </a:r>
            <a:r>
              <a:rPr lang="en-GB" sz="1600" dirty="0" smtClean="0"/>
              <a:t>.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Video: Needle decompression</a:t>
            </a:r>
            <a:endParaRPr lang="en-GB" sz="1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Needle Decompres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0681" y="3814703"/>
            <a:ext cx="4470051" cy="25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chest decompression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0" dirty="0"/>
              <a:t>Please note that identification of correct intercostal space for needle decompression </a:t>
            </a:r>
            <a:r>
              <a:rPr lang="en-GB" dirty="0"/>
              <a:t>must</a:t>
            </a:r>
            <a:r>
              <a:rPr lang="en-GB" b="0" dirty="0"/>
              <a:t> be made using bony landmarks and </a:t>
            </a:r>
            <a:r>
              <a:rPr lang="en-GB" dirty="0"/>
              <a:t>not</a:t>
            </a:r>
            <a:r>
              <a:rPr lang="en-GB" b="0" dirty="0"/>
              <a:t> the nipple</a:t>
            </a:r>
          </a:p>
          <a:p>
            <a:r>
              <a:rPr lang="en-GB" b="0" dirty="0"/>
              <a:t>Note that the second rib anteriorly is adjacent to the </a:t>
            </a:r>
            <a:r>
              <a:rPr lang="en-GB" b="0" dirty="0" err="1"/>
              <a:t>sterno-manubrial</a:t>
            </a:r>
            <a:r>
              <a:rPr lang="en-GB" b="0" dirty="0"/>
              <a:t> joint and remember that the ribs  are angled upwards as they are traced posteriorly so the correct space may be higher than you expect as you approach the mid-axillary line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   </a:t>
            </a:r>
          </a:p>
          <a:p>
            <a:pPr marL="0" indent="0">
              <a:buNone/>
            </a:pPr>
            <a:r>
              <a:rPr lang="en-GB" sz="1900" b="0" dirty="0"/>
              <a:t>If ventilation does not improve after decompression of a tension pneumothorax what would you consider as causes? What actions would you take?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8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chest decompression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If ventilation does not improve consider these possibilities:</a:t>
            </a:r>
          </a:p>
          <a:p>
            <a:pPr lvl="1"/>
            <a:r>
              <a:rPr lang="en-GB" b="0" dirty="0"/>
              <a:t>Catheter kinked or misplaced</a:t>
            </a:r>
          </a:p>
          <a:p>
            <a:pPr lvl="1"/>
            <a:r>
              <a:rPr lang="en-GB" b="0" dirty="0"/>
              <a:t>Bronchial injury</a:t>
            </a:r>
          </a:p>
          <a:p>
            <a:pPr lvl="1"/>
            <a:r>
              <a:rPr lang="en-GB" b="0" dirty="0"/>
              <a:t>Poor pain control</a:t>
            </a:r>
          </a:p>
          <a:p>
            <a:pPr marL="0" indent="0">
              <a:buNone/>
            </a:pPr>
            <a:r>
              <a:rPr lang="en-GB" dirty="0"/>
              <a:t>A chest drain will be needed in any case.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258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intercostal drain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70" y="1447801"/>
            <a:ext cx="8229600" cy="4634344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Intercostal drain placement</a:t>
            </a:r>
          </a:p>
          <a:p>
            <a:pPr lvl="1"/>
            <a:r>
              <a:rPr lang="en-GB" sz="1600" b="0" dirty="0"/>
              <a:t>In the 5th intercostal space just anterior to the mid-axillary line. Use bony landmarks </a:t>
            </a:r>
            <a:r>
              <a:rPr lang="en-GB" sz="1600" b="1" dirty="0"/>
              <a:t>only</a:t>
            </a:r>
            <a:r>
              <a:rPr lang="en-GB" sz="1600" b="0" dirty="0"/>
              <a:t>.</a:t>
            </a:r>
          </a:p>
          <a:p>
            <a:pPr lvl="1"/>
            <a:r>
              <a:rPr lang="en-GB" sz="1600" b="0" dirty="0"/>
              <a:t>Drain is inserted into the pleural space after </a:t>
            </a:r>
            <a:r>
              <a:rPr lang="en-GB" sz="1600" b="1" dirty="0"/>
              <a:t>blunt dissection </a:t>
            </a:r>
            <a:r>
              <a:rPr lang="en-GB" sz="1600" b="0" dirty="0"/>
              <a:t>and a </a:t>
            </a:r>
            <a:r>
              <a:rPr lang="en-GB" sz="1600" b="1" dirty="0"/>
              <a:t>finger sweep </a:t>
            </a:r>
            <a:r>
              <a:rPr lang="en-GB" sz="1600" b="0" dirty="0"/>
              <a:t>to ensure correct siting.</a:t>
            </a:r>
          </a:p>
          <a:p>
            <a:pPr lvl="1"/>
            <a:r>
              <a:rPr lang="en-GB" sz="1600" b="0" dirty="0"/>
              <a:t>No trocars are used in the insertion to prevent visceral injury.</a:t>
            </a:r>
          </a:p>
          <a:p>
            <a:pPr lvl="1"/>
            <a:r>
              <a:rPr lang="en-GB" sz="1600" b="0" dirty="0"/>
              <a:t>The drain is connected to a primed underwater seal drain which is kept below the level of the patient’s chest (usually on the floor).</a:t>
            </a:r>
          </a:p>
          <a:p>
            <a:pPr lvl="1"/>
            <a:r>
              <a:rPr lang="en-GB" sz="1600" b="0" dirty="0"/>
              <a:t>In general drains should </a:t>
            </a:r>
            <a:r>
              <a:rPr lang="en-GB" sz="1600" b="1" dirty="0"/>
              <a:t>not be clamped</a:t>
            </a:r>
            <a:r>
              <a:rPr lang="en-GB" sz="1600" b="0" dirty="0"/>
              <a:t>.</a:t>
            </a:r>
          </a:p>
          <a:p>
            <a:pPr marL="457200" lvl="1" indent="0" defTabSz="914400">
              <a:lnSpc>
                <a:spcPct val="90000"/>
              </a:lnSpc>
              <a:spcBef>
                <a:spcPts val="500"/>
              </a:spcBef>
              <a:buClrTx/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 smtClean="0"/>
              <a:t>	Video: Chest tube</a:t>
            </a:r>
            <a:endParaRPr lang="en-GB" sz="1600" dirty="0"/>
          </a:p>
        </p:txBody>
      </p:sp>
      <p:pic>
        <p:nvPicPr>
          <p:cNvPr id="4" name="Chest Tube APP 3 4x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770" y="4004688"/>
            <a:ext cx="3597988" cy="269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intercostal drain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Self-assessment question (suggested responses on next slide):   </a:t>
            </a:r>
          </a:p>
          <a:p>
            <a:pPr marL="0" indent="0">
              <a:buNone/>
            </a:pPr>
            <a:r>
              <a:rPr lang="en-GB" sz="1800" b="0" dirty="0"/>
              <a:t>If oxygenation and ventilation do not improve or deteriorate, what would you consider doing? What pitfalls may follow chest drain insertion?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1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intercostal drain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Consider these causes for failure to improve and possible actions:</a:t>
            </a:r>
          </a:p>
          <a:p>
            <a:pPr lvl="1"/>
            <a:r>
              <a:rPr lang="en-GB" b="0" dirty="0"/>
              <a:t>Equipment malfunction, such as chest drain not correctly attached to chamber, kinking of tube or clogging of tube with blood clot.</a:t>
            </a:r>
          </a:p>
          <a:p>
            <a:pPr lvl="1"/>
            <a:r>
              <a:rPr lang="en-GB" b="0" dirty="0"/>
              <a:t>Improper drain position, e.g. outside of pleural cavity.</a:t>
            </a:r>
          </a:p>
          <a:p>
            <a:pPr lvl="1"/>
            <a:r>
              <a:rPr lang="en-GB" b="0" dirty="0"/>
              <a:t>Bronchial injury. </a:t>
            </a:r>
          </a:p>
          <a:p>
            <a:pPr lvl="1"/>
            <a:r>
              <a:rPr lang="en-GB" b="0" dirty="0"/>
              <a:t>Obtain CXR/CT. </a:t>
            </a:r>
          </a:p>
          <a:p>
            <a:pPr lvl="1"/>
            <a:r>
              <a:rPr lang="en-GB" b="0" dirty="0"/>
              <a:t>Possible need for intubation.</a:t>
            </a:r>
          </a:p>
          <a:p>
            <a:pPr lvl="1"/>
            <a:r>
              <a:rPr lang="en-GB" b="0" dirty="0"/>
              <a:t>Importance of pain control.</a:t>
            </a:r>
          </a:p>
        </p:txBody>
      </p:sp>
    </p:spTree>
    <p:extLst>
      <p:ext uri="{BB962C8B-B14F-4D97-AF65-F5344CB8AC3E}">
        <p14:creationId xmlns:p14="http://schemas.microsoft.com/office/powerpoint/2010/main" val="124639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Closure of Scenario 1 - you have learned:</a:t>
            </a:r>
          </a:p>
          <a:p>
            <a:pPr lvl="1"/>
            <a:r>
              <a:rPr lang="en-GB" b="0" dirty="0"/>
              <a:t>The importance of expedient breathing assessment.</a:t>
            </a:r>
          </a:p>
          <a:p>
            <a:pPr lvl="1"/>
            <a:r>
              <a:rPr lang="en-GB" b="0" dirty="0"/>
              <a:t>How to recognize quickly which patients need breathing interventions.</a:t>
            </a:r>
          </a:p>
          <a:p>
            <a:pPr lvl="1"/>
            <a:r>
              <a:rPr lang="en-GB" b="0" dirty="0"/>
              <a:t>To understand risks and complications of interventions – in this case chest decompression and chest drain.</a:t>
            </a:r>
          </a:p>
          <a:p>
            <a:pPr lvl="1"/>
            <a:r>
              <a:rPr lang="en-GB" b="0" dirty="0"/>
              <a:t>How to assess proper functioning of the chest drain.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64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year old female fell at home striking her right chest wall on a 	dresser.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coherent and complaining of right chest wall pain. 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Airway is patent. HR: 70, irregular, BP: 110/85, RR: 18, SpO</a:t>
            </a:r>
            <a:r>
              <a:rPr lang="en-US" sz="1800" b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91%.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appears grey and sweaty.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pre-hospital intervention but the patient is taking a beta-	blocker, </a:t>
            </a:r>
            <a:r>
              <a:rPr lang="en-US" sz="18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clopidogrel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aspirin. She had two coronary stents placed 	6 months ago.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45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Relevance of content</a:t>
            </a:r>
          </a:p>
          <a:p>
            <a:pPr lvl="1"/>
            <a:r>
              <a:rPr lang="en-GB" dirty="0"/>
              <a:t>Injuries that compromise breathing can be either immediately or potentially life-threatening.  Breathing assessment is the second step in the primary survey, after the airway has been addressed.  Breathing assessment will also reveal causes of shock in the chest (tension pneumothorax, massive </a:t>
            </a:r>
            <a:r>
              <a:rPr lang="en-GB" dirty="0" err="1"/>
              <a:t>haemothorax</a:t>
            </a:r>
            <a:r>
              <a:rPr lang="en-GB" dirty="0"/>
              <a:t> and cardiac tamponade). These injuries can compound the effects of shock due to other haemorrhagic and non-haemorrhagic injuries.</a:t>
            </a:r>
          </a:p>
        </p:txBody>
      </p:sp>
    </p:spTree>
    <p:extLst>
      <p:ext uri="{BB962C8B-B14F-4D97-AF65-F5344CB8AC3E}">
        <p14:creationId xmlns:p14="http://schemas.microsoft.com/office/powerpoint/2010/main" val="3554013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Self-assessment questions (suggested responses on next slide): </a:t>
            </a:r>
          </a:p>
          <a:p>
            <a:pPr lvl="1"/>
            <a:r>
              <a:rPr lang="en-GB" dirty="0"/>
              <a:t>What in the pre-hospital report would alert you to the possibility of a breathing problem or respiratory compromise? </a:t>
            </a:r>
          </a:p>
          <a:p>
            <a:pPr lvl="1"/>
            <a:r>
              <a:rPr lang="en-GB" dirty="0"/>
              <a:t>Given the patient’s age, what factors should you consider that might contribute to respiratory compromise?</a:t>
            </a:r>
          </a:p>
          <a:p>
            <a:pPr lvl="1"/>
            <a:r>
              <a:rPr lang="en-GB" dirty="0"/>
              <a:t>What do you think about the clinical observations?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86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You should have considered the following points: </a:t>
            </a:r>
          </a:p>
          <a:p>
            <a:pPr lvl="1"/>
            <a:r>
              <a:rPr lang="en-GB" b="0" dirty="0"/>
              <a:t>Hypoxia</a:t>
            </a:r>
          </a:p>
          <a:p>
            <a:pPr lvl="1"/>
            <a:r>
              <a:rPr lang="en-GB" b="0" dirty="0"/>
              <a:t>Complains of chest wall pain.</a:t>
            </a:r>
            <a:endParaRPr lang="en-GB" dirty="0"/>
          </a:p>
          <a:p>
            <a:pPr lvl="1"/>
            <a:r>
              <a:rPr lang="en-GB" b="0" dirty="0"/>
              <a:t>She is grey and sweaty.</a:t>
            </a:r>
          </a:p>
          <a:p>
            <a:pPr lvl="1"/>
            <a:r>
              <a:rPr lang="en-GB" b="0" dirty="0"/>
              <a:t>Age may have decreased pulmonary reserve.</a:t>
            </a:r>
          </a:p>
          <a:p>
            <a:pPr lvl="1"/>
            <a:r>
              <a:rPr lang="en-GB" b="0" dirty="0"/>
              <a:t>Dual antiplatelet therapy puts her at higher risk of bleeding.</a:t>
            </a:r>
          </a:p>
          <a:p>
            <a:pPr lvl="1"/>
            <a:r>
              <a:rPr lang="en-GB" b="0" dirty="0"/>
              <a:t>Osteoporosis makes her more susceptible to rib fractures and </a:t>
            </a:r>
            <a:r>
              <a:rPr lang="en-GB" b="0" dirty="0" err="1"/>
              <a:t>haemopneumothorax</a:t>
            </a:r>
            <a:r>
              <a:rPr lang="en-GB" b="0" dirty="0"/>
              <a:t>.</a:t>
            </a:r>
          </a:p>
          <a:p>
            <a:pPr lvl="1"/>
            <a:r>
              <a:rPr lang="en-GB" b="0" dirty="0"/>
              <a:t>Beta-blocker causing low pulse rate. BP significantly lower than probable normal level.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2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Case progression  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In hospital, the patient’s airway remains patent.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There is mild respiratory distress.  There is right chest wall bruising. There is dullness to percussion posteriorly on the right. Air entry is reduced on 	the right.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</a:t>
            </a:r>
          </a:p>
          <a:p>
            <a:pPr marL="0" indent="0">
              <a:buNone/>
            </a:pPr>
            <a:r>
              <a:rPr lang="en-GB" sz="1800" b="0" dirty="0"/>
              <a:t>How should we manage the patient?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15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Key management points include:</a:t>
            </a:r>
          </a:p>
          <a:p>
            <a:pPr lvl="1"/>
            <a:r>
              <a:rPr lang="en-GB" b="0" dirty="0"/>
              <a:t>Provide supplemental oxygen.</a:t>
            </a:r>
          </a:p>
          <a:p>
            <a:pPr lvl="1"/>
            <a:r>
              <a:rPr lang="en-GB" b="0" dirty="0"/>
              <a:t>Place pulse oximeter and continuous ECG.</a:t>
            </a:r>
          </a:p>
          <a:p>
            <a:pPr lvl="1"/>
            <a:r>
              <a:rPr lang="en-GB" b="0" dirty="0"/>
              <a:t>Obtain a chest x-ray or CT or perform </a:t>
            </a:r>
            <a:r>
              <a:rPr lang="en-GB" b="0" dirty="0" err="1"/>
              <a:t>eFAST</a:t>
            </a:r>
            <a:r>
              <a:rPr lang="en-GB" b="0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06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Case progression 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Airway remains patent.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Respiratory rate remains rapid and oxygen saturation is 90% despite supplemental oxygen. (There is a right </a:t>
            </a:r>
            <a:r>
              <a:rPr lang="en-GB" sz="1800" b="0" dirty="0" err="1"/>
              <a:t>haemo</a:t>
            </a:r>
            <a:r>
              <a:rPr lang="en-GB" sz="1800" b="0" dirty="0"/>
              <a:t>-pneumothorax).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questions (suggested responses on next slide): </a:t>
            </a:r>
          </a:p>
          <a:p>
            <a:pPr marL="0" indent="0">
              <a:buNone/>
            </a:pPr>
            <a:r>
              <a:rPr lang="en-GB" sz="1800" b="0" dirty="0"/>
              <a:t>How would you treat this patient?</a:t>
            </a:r>
          </a:p>
          <a:p>
            <a:pPr marL="0" indent="0">
              <a:buNone/>
            </a:pPr>
            <a:r>
              <a:rPr lang="en-GB" sz="1800" b="0" dirty="0"/>
              <a:t>What special considerations must you keep in mind when managing this patient?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08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Key management decisions and considerations include:</a:t>
            </a:r>
          </a:p>
          <a:p>
            <a:pPr lvl="1"/>
            <a:r>
              <a:rPr lang="en-GB" b="0" dirty="0"/>
              <a:t>Insert chest drain and obtain venous access for transfusion.</a:t>
            </a:r>
          </a:p>
          <a:p>
            <a:pPr lvl="1"/>
            <a:r>
              <a:rPr lang="en-GB" b="0" dirty="0"/>
              <a:t>Measure blood gases.</a:t>
            </a:r>
          </a:p>
          <a:p>
            <a:pPr lvl="1"/>
            <a:r>
              <a:rPr lang="en-GB" b="0" dirty="0"/>
              <a:t>The patient is receiving antiplatelet therapy and may not clot as expected.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780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Case Progression  </a:t>
            </a:r>
            <a:endParaRPr lang="en-GB" sz="1800" b="0" dirty="0"/>
          </a:p>
          <a:p>
            <a:pPr marL="0" indent="0">
              <a:buNone/>
            </a:pPr>
            <a:r>
              <a:rPr lang="en-GB" sz="1800" b="0" dirty="0"/>
              <a:t>A chest drain is inserted and the patient’s breathing improves. Her oxygen saturation is now 98% on supplemental oxygen.</a:t>
            </a:r>
          </a:p>
          <a:p>
            <a:pPr marL="0" indent="0">
              <a:buNone/>
            </a:pPr>
            <a:endParaRPr lang="en-GB" sz="1800" b="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 </a:t>
            </a:r>
          </a:p>
          <a:p>
            <a:pPr marL="0" indent="0">
              <a:buNone/>
            </a:pPr>
            <a:r>
              <a:rPr lang="en-GB" sz="1800" b="0" dirty="0"/>
              <a:t>What are some of the complications that can occur as a result of insertion of a chest drain?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68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Complications of chest drain include:</a:t>
            </a:r>
          </a:p>
          <a:p>
            <a:pPr lvl="1"/>
            <a:r>
              <a:rPr lang="en-GB" b="0" dirty="0"/>
              <a:t>Damage to vascular structures (e.g., intercostal vessels).</a:t>
            </a:r>
          </a:p>
          <a:p>
            <a:pPr lvl="1"/>
            <a:r>
              <a:rPr lang="en-GB" b="0" dirty="0"/>
              <a:t>Improper placement (e.g., outside of pleural cavity).</a:t>
            </a:r>
          </a:p>
          <a:p>
            <a:pPr lvl="1"/>
            <a:r>
              <a:rPr lang="en-GB" b="0" dirty="0"/>
              <a:t>Damage to lungs and heart above the diaphragm and intra-abdominal organs if tube misplaced or diaphragm injured.</a:t>
            </a:r>
          </a:p>
          <a:p>
            <a:pPr lvl="1"/>
            <a:r>
              <a:rPr lang="en-GB" b="0" dirty="0" err="1"/>
              <a:t>Haemothorax</a:t>
            </a:r>
            <a:r>
              <a:rPr lang="en-GB" b="0" dirty="0"/>
              <a:t> that does not drain or recurs with potential for infection (empyema).</a:t>
            </a:r>
          </a:p>
        </p:txBody>
      </p:sp>
    </p:spTree>
    <p:extLst>
      <p:ext uri="{BB962C8B-B14F-4D97-AF65-F5344CB8AC3E}">
        <p14:creationId xmlns:p14="http://schemas.microsoft.com/office/powerpoint/2010/main" val="689910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2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Closure of Scenario 2- you have learned:</a:t>
            </a:r>
          </a:p>
          <a:p>
            <a:pPr lvl="1"/>
            <a:r>
              <a:rPr lang="en-GB" b="0" dirty="0"/>
              <a:t>The incidence of trauma is rapidly rising in the elderly demographic. </a:t>
            </a:r>
          </a:p>
          <a:p>
            <a:pPr lvl="1"/>
            <a:r>
              <a:rPr lang="en-GB" b="0" dirty="0"/>
              <a:t>Medication and pre-existing illness can mask the presentation of haemorrhagic shock.</a:t>
            </a:r>
          </a:p>
          <a:p>
            <a:pPr lvl="1"/>
            <a:r>
              <a:rPr lang="en-GB" b="0" dirty="0"/>
              <a:t>Morbidity and mortality are higher in this group due to decreased physiologic reserve and co-morbidities.</a:t>
            </a:r>
          </a:p>
          <a:p>
            <a:pPr lvl="1"/>
            <a:r>
              <a:rPr lang="en-GB" b="0" dirty="0"/>
              <a:t>Maintain a high index of suspicion for delayed development of </a:t>
            </a:r>
            <a:r>
              <a:rPr lang="en-GB" b="0" dirty="0" err="1"/>
              <a:t>haemothorax</a:t>
            </a:r>
            <a:r>
              <a:rPr lang="en-GB" b="0" dirty="0"/>
              <a:t> for patients on antiplatelet therapy and/or anticoagulants. </a:t>
            </a:r>
          </a:p>
          <a:p>
            <a:pPr lvl="1"/>
            <a:r>
              <a:rPr lang="en-GB" b="0" dirty="0"/>
              <a:t>Retained </a:t>
            </a:r>
            <a:r>
              <a:rPr lang="en-GB" b="0" dirty="0" err="1"/>
              <a:t>haemothorax</a:t>
            </a:r>
            <a:r>
              <a:rPr lang="en-GB" b="0" dirty="0"/>
              <a:t> may confer a greater risk of infection for these patients (empyema).</a:t>
            </a:r>
          </a:p>
          <a:p>
            <a:pPr lvl="1"/>
            <a:r>
              <a:rPr lang="en-GB" b="0" dirty="0"/>
              <a:t>Minor injuries can result in rib fractures that may be subtle on CXR.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267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/>
              <a:t>M	</a:t>
            </a: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year old male fell out of his boat and is struck by the boat propeller.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/>
              <a:t>I</a:t>
            </a: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Patient has a large chest wound on the right side.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/>
              <a:t>S	</a:t>
            </a: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talking; airway is patent. BP 110/50, HR 115 bpm, RR 30, 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SpO</a:t>
            </a:r>
            <a:r>
              <a:rPr lang="en-GB" sz="1800" b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91%.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/>
              <a:t>T	</a:t>
            </a: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scene a simple dressing was placed over the right chest wound.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</a:t>
            </a:r>
          </a:p>
          <a:p>
            <a:pPr marL="0" indent="0">
              <a:buNone/>
            </a:pPr>
            <a:r>
              <a:rPr lang="en-GB" sz="1800" b="0" dirty="0"/>
              <a:t>What in the pre-hospital report would alert you to the possibility of a breathing problem or respiratory compromise?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06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Learning Outcomes - by the end of this module, you will be able to:</a:t>
            </a:r>
          </a:p>
          <a:p>
            <a:pPr lvl="1"/>
            <a:r>
              <a:rPr lang="en-GB" dirty="0"/>
              <a:t>Assess for adequate ventilation and oxygenation in a trauma patient.</a:t>
            </a:r>
          </a:p>
          <a:p>
            <a:pPr lvl="1"/>
            <a:r>
              <a:rPr lang="en-GB" dirty="0"/>
              <a:t>Recognize patients in respiratory distress as a consequence of trauma.</a:t>
            </a:r>
          </a:p>
          <a:p>
            <a:pPr lvl="1"/>
            <a:r>
              <a:rPr lang="en-GB" dirty="0"/>
              <a:t>Identify appropriate landmarks for needle decompression and </a:t>
            </a:r>
            <a:r>
              <a:rPr lang="en-GB" dirty="0" err="1"/>
              <a:t>thoracostomy</a:t>
            </a:r>
            <a:r>
              <a:rPr lang="en-GB" dirty="0"/>
              <a:t> tube placement.</a:t>
            </a:r>
          </a:p>
          <a:p>
            <a:pPr lvl="1"/>
            <a:r>
              <a:rPr lang="en-GB" dirty="0"/>
              <a:t>Explain the importance of adequate pain control.</a:t>
            </a:r>
          </a:p>
          <a:p>
            <a:pPr lvl="1"/>
            <a:r>
              <a:rPr lang="en-GB" dirty="0"/>
              <a:t>List the steps required to safely transfer a patient with a breathing problem.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303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3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Breathing problem or respiratory compromise could be suggested by:</a:t>
            </a:r>
          </a:p>
          <a:p>
            <a:pPr lvl="1"/>
            <a:r>
              <a:rPr lang="en-GB" b="0" dirty="0"/>
              <a:t>Mechanism - struck by a propeller, injury in the water - possible aspiration.</a:t>
            </a:r>
          </a:p>
          <a:p>
            <a:pPr lvl="1"/>
            <a:r>
              <a:rPr lang="en-GB" b="0" dirty="0"/>
              <a:t>Hypoxia</a:t>
            </a:r>
          </a:p>
          <a:p>
            <a:pPr lvl="1"/>
            <a:r>
              <a:rPr lang="en-GB" b="0" dirty="0" err="1"/>
              <a:t>Tachypnoea</a:t>
            </a:r>
            <a:endParaRPr lang="en-GB" b="0" dirty="0"/>
          </a:p>
          <a:p>
            <a:pPr lvl="1"/>
            <a:r>
              <a:rPr lang="en-GB" b="0" dirty="0"/>
              <a:t>Possible sucking chest wound (open pneumothorax).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65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3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Case Progression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On arrival, the patient’s airway appears patent.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There is respiratory distress. Under the dressing there are multiple soft tissue defects of his right chest wall and flank. Through a larger wound lung can be seen.  There is bubbling from the wound (sucking chest wound).  Left chest has good air entry and normal breath sounds.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questions (suggested responses on next slide): </a:t>
            </a:r>
          </a:p>
          <a:p>
            <a:pPr marL="0" indent="0">
              <a:buNone/>
            </a:pPr>
            <a:r>
              <a:rPr lang="en-GB" sz="1800" b="0" dirty="0"/>
              <a:t>How would you assess this patient?	</a:t>
            </a:r>
          </a:p>
          <a:p>
            <a:pPr marL="0" indent="0">
              <a:buNone/>
            </a:pPr>
            <a:r>
              <a:rPr lang="en-GB" sz="1800" b="0" dirty="0"/>
              <a:t>How would you manage the sucking chest wound?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984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3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6" y="1600199"/>
            <a:ext cx="8423565" cy="5077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Management of a sucking chest wound (open pneumothorax) includes:</a:t>
            </a:r>
          </a:p>
          <a:p>
            <a:pPr lvl="1"/>
            <a:r>
              <a:rPr lang="en-GB" sz="1600" b="0" dirty="0"/>
              <a:t>After assessing airway a full respiratory examination is performed.</a:t>
            </a:r>
          </a:p>
          <a:p>
            <a:pPr lvl="1"/>
            <a:r>
              <a:rPr lang="en-GB" sz="1600" b="0" dirty="0"/>
              <a:t>A three-sided dressing should be placed over the open defect to allow air (pneumothorax) to escape whilst allowing normal breathing to </a:t>
            </a:r>
            <a:r>
              <a:rPr lang="en-GB" sz="1600" b="0" dirty="0" smtClean="0"/>
              <a:t>occur.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	</a:t>
            </a: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Video: Open pneumothorax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800" b="0" dirty="0"/>
              <a:t>	</a:t>
            </a:r>
            <a:endParaRPr lang="en-GB" sz="1800" b="0" dirty="0" smtClean="0"/>
          </a:p>
          <a:p>
            <a:pPr marL="0" indent="0">
              <a:buNone/>
            </a:pPr>
            <a:endParaRPr lang="en-GB" sz="1800" b="0" dirty="0"/>
          </a:p>
          <a:p>
            <a:pPr marL="0" indent="0">
              <a:buNone/>
            </a:pPr>
            <a:endParaRPr lang="en-GB" sz="1800" b="0" dirty="0" smtClean="0"/>
          </a:p>
          <a:p>
            <a:pPr marL="0" indent="0">
              <a:buNone/>
            </a:pPr>
            <a:endParaRPr lang="en-GB" sz="1600" b="0" dirty="0" smtClean="0"/>
          </a:p>
          <a:p>
            <a:pPr marL="0" indent="0">
              <a:buNone/>
            </a:pPr>
            <a:endParaRPr lang="en-GB" sz="1600" b="0" dirty="0"/>
          </a:p>
          <a:p>
            <a:pPr marL="0" indent="0">
              <a:buNone/>
            </a:pPr>
            <a:r>
              <a:rPr lang="en-GB" sz="1600" b="0" dirty="0" smtClean="0"/>
              <a:t>Proprietary </a:t>
            </a:r>
            <a:r>
              <a:rPr lang="en-GB" sz="1600" b="0" dirty="0"/>
              <a:t>three-sided dressings are available.</a:t>
            </a:r>
          </a:p>
          <a:p>
            <a:endParaRPr lang="en-GB" dirty="0"/>
          </a:p>
        </p:txBody>
      </p:sp>
      <p:pic>
        <p:nvPicPr>
          <p:cNvPr id="4" name="Open Pneumothora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8355" y="2982432"/>
            <a:ext cx="4771448" cy="26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Skill – 3-sided 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3-sided dressing</a:t>
            </a:r>
          </a:p>
          <a:p>
            <a:pPr lvl="1"/>
            <a:r>
              <a:rPr lang="en-GB" b="0" dirty="0"/>
              <a:t>A three-sided dressing should be placed over the open defect to allow air (pneumothorax) to escape whilst allowing normal breathing to occur.</a:t>
            </a:r>
          </a:p>
          <a:p>
            <a:pPr lvl="1"/>
            <a:r>
              <a:rPr lang="en-GB" b="0" dirty="0"/>
              <a:t>A chest drain is necessary to treat the residual pneumothorax.</a:t>
            </a:r>
          </a:p>
          <a:p>
            <a:pPr lvl="1"/>
            <a:r>
              <a:rPr lang="en-GB" b="0" dirty="0"/>
              <a:t>The drain should be placed through an area of normal skin - not through the wound.</a:t>
            </a:r>
          </a:p>
          <a:p>
            <a:pPr lvl="1"/>
            <a:r>
              <a:rPr lang="en-GB" b="0" dirty="0"/>
              <a:t>The wound should then be dressed with a sterile dressing.</a:t>
            </a:r>
          </a:p>
          <a:p>
            <a:pPr lvl="1"/>
            <a:r>
              <a:rPr lang="en-GB" b="0" dirty="0"/>
              <a:t>Because a chest drain is in place an occlusive dressing secured on 4 sides can then be placed as drain will allow any accumulated air to be removed from the chest cavity.</a:t>
            </a:r>
          </a:p>
          <a:p>
            <a:pPr lvl="1"/>
            <a:r>
              <a:rPr lang="en-GB" b="0" dirty="0"/>
              <a:t>Operative intervention is necessary. Prepare for transfer if needed.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695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3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Closure of Scenario 3- you have learned: </a:t>
            </a:r>
          </a:p>
          <a:p>
            <a:pPr lvl="1"/>
            <a:r>
              <a:rPr lang="en-GB" b="0" dirty="0"/>
              <a:t>Open pneumothorax/sucking chest wound can initially be managed with a non-occlusive, three-sided dressing.</a:t>
            </a:r>
          </a:p>
          <a:p>
            <a:pPr lvl="1"/>
            <a:r>
              <a:rPr lang="en-GB" b="0" dirty="0"/>
              <a:t>Chest drain insertion site may have to vary from conventional position because of location of wounds on chest wall.</a:t>
            </a:r>
          </a:p>
          <a:p>
            <a:pPr lvl="1"/>
            <a:r>
              <a:rPr lang="en-GB" b="0" dirty="0"/>
              <a:t>Do not let the gravity of the wound distract you from the sequence and priority of assessment of breathing.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261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dirty="0"/>
              <a:t>M</a:t>
            </a:r>
            <a:r>
              <a:rPr lang="en-GB" dirty="0"/>
              <a:t>	</a:t>
            </a:r>
            <a:r>
              <a:rPr lang="en-GB" sz="21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year old female involved in a high speed, head-on motor vehicle 	collision. 45 min extrication time.</a:t>
            </a: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dirty="0"/>
              <a:t>I</a:t>
            </a:r>
            <a:r>
              <a:rPr lang="en-GB" sz="19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1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complains of severe left-sided and mid-sternal chest pain 	radiating into her back.</a:t>
            </a: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dirty="0"/>
              <a:t>S</a:t>
            </a:r>
            <a:r>
              <a:rPr lang="en-GB" dirty="0"/>
              <a:t>	</a:t>
            </a:r>
            <a:r>
              <a:rPr lang="en-GB" sz="21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140/90, HR 100, RR 24, SpO</a:t>
            </a:r>
            <a:r>
              <a:rPr lang="en-GB" sz="2100" b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1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92% with supplemental oxygen, 	GCS 15.</a:t>
            </a: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dirty="0"/>
              <a:t>T</a:t>
            </a:r>
            <a:r>
              <a:rPr lang="en-GB" dirty="0"/>
              <a:t>	</a:t>
            </a:r>
            <a:r>
              <a:rPr lang="en-GB" sz="21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prehospital interventions.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100" b="0" dirty="0"/>
              <a:t>On arrival a chest x-ray is obtained (next slide).</a:t>
            </a:r>
          </a:p>
          <a:p>
            <a:pPr marL="0" indent="0">
              <a:buNone/>
            </a:pPr>
            <a:r>
              <a:rPr lang="en-GB" dirty="0"/>
              <a:t> </a:t>
            </a:r>
            <a:endParaRPr lang="en-GB" sz="2600" dirty="0"/>
          </a:p>
          <a:p>
            <a:pPr marL="0" indent="0">
              <a:buNone/>
            </a:pPr>
            <a:r>
              <a:rPr lang="en-GB" sz="2600" dirty="0"/>
              <a:t>Self-assessment questions (suggested responses on next slide): </a:t>
            </a:r>
          </a:p>
          <a:p>
            <a:pPr marL="0" indent="0">
              <a:buNone/>
            </a:pPr>
            <a:r>
              <a:rPr lang="en-GB" sz="2100" b="0" dirty="0"/>
              <a:t>Identify at least four concerning findings on this chest x-ray.</a:t>
            </a:r>
          </a:p>
          <a:p>
            <a:pPr marL="0" indent="0">
              <a:buNone/>
            </a:pPr>
            <a:r>
              <a:rPr lang="en-GB" sz="2100" b="0" dirty="0"/>
              <a:t>What concerns would you have when placing a chest drain in this patient? </a:t>
            </a:r>
          </a:p>
        </p:txBody>
      </p:sp>
    </p:spTree>
    <p:extLst>
      <p:ext uri="{BB962C8B-B14F-4D97-AF65-F5344CB8AC3E}">
        <p14:creationId xmlns:p14="http://schemas.microsoft.com/office/powerpoint/2010/main" val="915974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820" y="1224810"/>
            <a:ext cx="6039011" cy="54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Concerning findings include</a:t>
            </a:r>
          </a:p>
          <a:p>
            <a:pPr lvl="1"/>
            <a:r>
              <a:rPr lang="en-GB" dirty="0"/>
              <a:t>M</a:t>
            </a:r>
            <a:r>
              <a:rPr lang="en-GB" b="0" dirty="0"/>
              <a:t>ultiple rib fractures with probable flail chest.</a:t>
            </a:r>
          </a:p>
          <a:p>
            <a:pPr lvl="1"/>
            <a:r>
              <a:rPr lang="en-GB" b="0" dirty="0"/>
              <a:t>Subcutaneous air signifying a pneumothorax.</a:t>
            </a:r>
          </a:p>
          <a:p>
            <a:pPr lvl="1"/>
            <a:r>
              <a:rPr lang="en-GB" b="0" dirty="0"/>
              <a:t>Mediastinal shift.</a:t>
            </a:r>
          </a:p>
          <a:p>
            <a:pPr lvl="1"/>
            <a:r>
              <a:rPr lang="en-GB" b="0" dirty="0"/>
              <a:t>Abnormal left </a:t>
            </a:r>
            <a:r>
              <a:rPr lang="en-GB" b="0" dirty="0" err="1"/>
              <a:t>hemidiaphragm</a:t>
            </a:r>
            <a:r>
              <a:rPr lang="en-GB" b="0" dirty="0"/>
              <a:t> and a hollow viscus within the chest cavity.</a:t>
            </a:r>
          </a:p>
          <a:p>
            <a:endParaRPr lang="en-GB" dirty="0"/>
          </a:p>
          <a:p>
            <a:r>
              <a:rPr lang="en-GB" dirty="0"/>
              <a:t>Pitfalls for chest drain placement in this patient include:</a:t>
            </a:r>
          </a:p>
          <a:p>
            <a:pPr lvl="1"/>
            <a:r>
              <a:rPr lang="en-GB" dirty="0"/>
              <a:t>Damage to intra-abdominal structures, such as intestine, stomach, and spleen.</a:t>
            </a:r>
          </a:p>
        </p:txBody>
      </p:sp>
    </p:spTree>
    <p:extLst>
      <p:ext uri="{BB962C8B-B14F-4D97-AF65-F5344CB8AC3E}">
        <p14:creationId xmlns:p14="http://schemas.microsoft.com/office/powerpoint/2010/main" val="1138544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Case Progression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GB" dirty="0"/>
              <a:t>A:  </a:t>
            </a:r>
            <a:r>
              <a:rPr lang="en-GB" sz="19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Airway is intact. The patient is complaining of severe mid-sternal chest pain radiating to her back.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GB" dirty="0"/>
              <a:t>B: </a:t>
            </a:r>
            <a:r>
              <a:rPr lang="en-GB" sz="19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saturations are 89% on high flow oxygen.</a:t>
            </a:r>
          </a:p>
          <a:p>
            <a:pPr marL="0" indent="0">
              <a:buNone/>
            </a:pPr>
            <a:r>
              <a:rPr lang="en-GB" dirty="0"/>
              <a:t>C: </a:t>
            </a:r>
            <a:r>
              <a:rPr lang="en-GB" sz="19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patient’s vital signs are now: BP 150/90, HR 110.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questions (suggested responses on next slide): </a:t>
            </a:r>
          </a:p>
          <a:p>
            <a:pPr marL="0" indent="0">
              <a:buNone/>
            </a:pPr>
            <a:r>
              <a:rPr lang="en-GB" sz="1800" b="0" dirty="0"/>
              <a:t>What immediate intervention is needed?</a:t>
            </a:r>
          </a:p>
          <a:p>
            <a:pPr marL="0" indent="0">
              <a:buNone/>
            </a:pPr>
            <a:r>
              <a:rPr lang="en-GB" sz="1800" b="0" dirty="0"/>
              <a:t>What pitfalls may be present for chest drain insertion in this patient?</a:t>
            </a:r>
          </a:p>
          <a:p>
            <a:pPr marL="0" indent="0">
              <a:buNone/>
            </a:pPr>
            <a:r>
              <a:rPr lang="en-GB" sz="1800" b="0" dirty="0"/>
              <a:t>What is the significance of her back pain?</a:t>
            </a:r>
          </a:p>
          <a:p>
            <a:pPr marL="0" indent="0">
              <a:buNone/>
            </a:pPr>
            <a:r>
              <a:rPr lang="en-GB" sz="1800" b="0" dirty="0"/>
              <a:t>Are any further investigations indicated?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802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responses should include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pneumothorax with chest drain.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pitfalls in this patient include damage to intra-abdominal structures, such as intestine, stomach, and spleen.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Intubation if oxygenation does not improve with above manoeuvers.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pain could indicate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or spine fractures.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Musculoskeletal injury.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Aortic injury.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Retroperitoneal injury.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CT scan should be performed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69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51-year-old male was involved in motorcycle crash.  The rider 	lost control and was then run over by another motorcyclist.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patient complains of shortness of breath.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Airway is intact. Vital signs are: BP 104/60, HR 124, RR 28, GCS 14.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</a:t>
            </a:r>
            <a:r>
              <a:rPr lang="en-US" sz="1800" b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91% after supplemental oxygen is supplied.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Self-assessment question (suggested responses on next slide):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the pre-hospital report, what alerts you to the possibility of a breathing problem or respiratory compromise?</a:t>
            </a: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GB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34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Case Progression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Airway is intact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After placement of </a:t>
            </a:r>
            <a:r>
              <a:rPr lang="en-GB" sz="1800" b="0" dirty="0" err="1"/>
              <a:t>thoracostomy</a:t>
            </a:r>
            <a:r>
              <a:rPr lang="en-GB" sz="1800" b="0" dirty="0"/>
              <a:t> tube, the patient’s oxygen saturation rises to 93%.</a:t>
            </a:r>
          </a:p>
          <a:p>
            <a:pPr marL="0" indent="0">
              <a:buNone/>
            </a:pPr>
            <a:r>
              <a:rPr lang="en-GB" dirty="0"/>
              <a:t>C: </a:t>
            </a:r>
            <a:r>
              <a:rPr lang="en-GB" sz="1800" b="0" dirty="0"/>
              <a:t>HR remains at 110 and BP at 150/90.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sz="1800" b="0" dirty="0"/>
              <a:t>A</a:t>
            </a:r>
            <a:r>
              <a:rPr lang="en-GB" dirty="0"/>
              <a:t> </a:t>
            </a:r>
            <a:r>
              <a:rPr lang="en-GB" sz="1800" b="0" dirty="0"/>
              <a:t>CT scan is performed (next slide).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questions (suggested responses on next slide)</a:t>
            </a:r>
          </a:p>
          <a:p>
            <a:pPr marL="0" indent="0">
              <a:buNone/>
            </a:pPr>
            <a:r>
              <a:rPr lang="en-GB" sz="1800" b="0" dirty="0"/>
              <a:t>What abnormality can you see, and what are your next steps?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021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081" y="1146875"/>
            <a:ext cx="5503614" cy="55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9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CT shows</a:t>
            </a:r>
          </a:p>
          <a:p>
            <a:pPr lvl="1"/>
            <a:r>
              <a:rPr lang="en-GB" b="0" dirty="0"/>
              <a:t>There is an abnormality within the aorta as well as fluid around the aorta, consistent with blunt aortic injury.  This may explain her mid-sternal chest pain radiating to her back.  The patient needs control of her pain, blood pressure and heart rate to decrease pulsatile pressure on this injury.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 next step is</a:t>
            </a:r>
          </a:p>
          <a:p>
            <a:pPr lvl="1"/>
            <a:r>
              <a:rPr lang="en-GB" dirty="0"/>
              <a:t>The patient needs urgent consultation with cardiothoracic surgeons or interventional radiology.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481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4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Closure of Scenario 4- you have learned:</a:t>
            </a:r>
          </a:p>
          <a:p>
            <a:pPr lvl="1"/>
            <a:r>
              <a:rPr lang="en-GB" b="0" dirty="0"/>
              <a:t>Proper assessment of the chest x-ray is critical, including recognition of a flail chest and diaphragm injury. </a:t>
            </a:r>
          </a:p>
          <a:p>
            <a:pPr lvl="1"/>
            <a:r>
              <a:rPr lang="en-GB" b="0" dirty="0"/>
              <a:t>Pitfalls associated with insertion of a chest drain in this patient, which include damage to intra-abdominal structures, including stomach, bowel, and spleen.</a:t>
            </a:r>
          </a:p>
          <a:p>
            <a:pPr lvl="1"/>
            <a:r>
              <a:rPr lang="en-GB" b="0" dirty="0"/>
              <a:t>Recognition of a potentially life-threatening blunt aortic injury.</a:t>
            </a:r>
          </a:p>
          <a:p>
            <a:pPr lvl="1"/>
            <a:r>
              <a:rPr lang="en-GB" b="0" dirty="0"/>
              <a:t>Role of pain, blood pressure and heart rate control in a patient with blunt aortic injury.</a:t>
            </a:r>
          </a:p>
          <a:p>
            <a:pPr lvl="1"/>
            <a:r>
              <a:rPr lang="en-GB" b="0" dirty="0"/>
              <a:t>Early consultation or transfer to an appropriate facility of a patient with these injuries.</a:t>
            </a:r>
          </a:p>
        </p:txBody>
      </p:sp>
    </p:spTree>
    <p:extLst>
      <p:ext uri="{BB962C8B-B14F-4D97-AF65-F5344CB8AC3E}">
        <p14:creationId xmlns:p14="http://schemas.microsoft.com/office/powerpoint/2010/main" val="2693782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 have learned: </a:t>
            </a:r>
          </a:p>
          <a:p>
            <a:pPr lvl="1"/>
            <a:r>
              <a:rPr lang="en-GB" b="0" dirty="0"/>
              <a:t>How to assess for adequate ventilation and oxygenation in a simulated trauma patient.</a:t>
            </a:r>
            <a:endParaRPr lang="en-GB" dirty="0"/>
          </a:p>
          <a:p>
            <a:pPr lvl="1"/>
            <a:r>
              <a:rPr lang="en-GB" b="0" dirty="0"/>
              <a:t>To recognize patients in respiratory distress as a consequence of trauma.</a:t>
            </a:r>
          </a:p>
          <a:p>
            <a:pPr lvl="1"/>
            <a:r>
              <a:rPr lang="en-GB" b="0" dirty="0"/>
              <a:t>To identify appropriate landmarks for needle decompression and </a:t>
            </a:r>
            <a:r>
              <a:rPr lang="en-GB" b="0" dirty="0" err="1"/>
              <a:t>thoracostomy</a:t>
            </a:r>
            <a:r>
              <a:rPr lang="en-GB" b="0" dirty="0"/>
              <a:t> tube placement.</a:t>
            </a:r>
          </a:p>
          <a:p>
            <a:pPr lvl="1"/>
            <a:r>
              <a:rPr lang="en-GB" b="0" dirty="0"/>
              <a:t>The importance of adequate pain control.</a:t>
            </a:r>
          </a:p>
          <a:p>
            <a:pPr lvl="1"/>
            <a:r>
              <a:rPr lang="en-GB" b="0" dirty="0"/>
              <a:t>The steps required to safely transfer a patient with a breathing problem.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5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dirty="0"/>
              <a:t>Airway and Breathing problems are interlinked.  The ability to rapidly assess breathing is of vital importance. Chest injuries are a cause of haemorrhagic and non-haemorrhagic shock and can also potentiate the effects of blood loss from other sites. Frequent reassessment is needed and especially with any patient deterioration.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7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should alert you to a breathing problem:</a:t>
            </a:r>
          </a:p>
          <a:p>
            <a:pPr lvl="1"/>
            <a:r>
              <a:rPr lang="en-GB" dirty="0"/>
              <a:t>Mechanism of injury</a:t>
            </a:r>
          </a:p>
          <a:p>
            <a:pPr lvl="1"/>
            <a:r>
              <a:rPr lang="en-GB" dirty="0"/>
              <a:t>Shortness of breath</a:t>
            </a:r>
          </a:p>
          <a:p>
            <a:pPr lvl="1"/>
            <a:r>
              <a:rPr lang="en-GB" dirty="0" err="1"/>
              <a:t>Tachypnoea</a:t>
            </a:r>
            <a:endParaRPr lang="en-GB" dirty="0"/>
          </a:p>
          <a:p>
            <a:pPr lvl="1"/>
            <a:r>
              <a:rPr lang="en-GB" dirty="0"/>
              <a:t>Hypoxia despite supplemental oxygen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22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Case progression - upon arrival at the emergency department</a:t>
            </a:r>
          </a:p>
          <a:p>
            <a:pPr marL="0" indent="0">
              <a:buNone/>
            </a:pPr>
            <a:r>
              <a:rPr lang="en-GB" dirty="0"/>
              <a:t>A: </a:t>
            </a:r>
            <a:r>
              <a:rPr lang="en-GB" sz="1800" b="0" dirty="0"/>
              <a:t>Airway is patent.</a:t>
            </a:r>
          </a:p>
          <a:p>
            <a:pPr marL="0" indent="0">
              <a:buNone/>
            </a:pPr>
            <a:r>
              <a:rPr lang="en-GB" dirty="0"/>
              <a:t>B: </a:t>
            </a:r>
            <a:r>
              <a:rPr lang="en-GB" sz="1800" b="0" dirty="0"/>
              <a:t>The patient is in obvious respiratory distress. There is sternal retraction and reduced chest movement on the left.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Self-assessment question (suggested responses on next slide):  </a:t>
            </a:r>
          </a:p>
          <a:p>
            <a:pPr marL="0" indent="0">
              <a:buNone/>
            </a:pPr>
            <a:r>
              <a:rPr lang="en-GB" sz="1800" b="0" dirty="0"/>
              <a:t>How would you begin your patient assessment?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67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Patient assessment:</a:t>
            </a:r>
          </a:p>
          <a:p>
            <a:pPr lvl="1"/>
            <a:r>
              <a:rPr lang="en-GB" sz="2200" dirty="0"/>
              <a:t>Ensure adequacy of the airway</a:t>
            </a:r>
          </a:p>
          <a:p>
            <a:pPr lvl="1"/>
            <a:r>
              <a:rPr lang="en-GB" sz="2200" dirty="0"/>
              <a:t>Look for evidence of respiratory distress</a:t>
            </a:r>
          </a:p>
          <a:p>
            <a:pPr lvl="2"/>
            <a:r>
              <a:rPr lang="en-GB" sz="1800" dirty="0" err="1">
                <a:latin typeface="Arial" pitchFamily="34" charset="0"/>
                <a:cs typeface="Arial" pitchFamily="34" charset="0"/>
              </a:rPr>
              <a:t>Tachypnoea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800" dirty="0">
                <a:latin typeface="Arial" pitchFamily="34" charset="0"/>
                <a:cs typeface="Arial" pitchFamily="34" charset="0"/>
              </a:rPr>
              <a:t>Use of accessory muscles of respiration</a:t>
            </a:r>
          </a:p>
          <a:p>
            <a:pPr lvl="2"/>
            <a:r>
              <a:rPr lang="en-GB" sz="1800" dirty="0">
                <a:latin typeface="Arial" pitchFamily="34" charset="0"/>
                <a:cs typeface="Arial" pitchFamily="34" charset="0"/>
              </a:rPr>
              <a:t>Look for abnormal/asymmetrical chest wall movement</a:t>
            </a:r>
          </a:p>
          <a:p>
            <a:pPr lvl="2"/>
            <a:r>
              <a:rPr lang="en-GB" sz="1800" dirty="0">
                <a:latin typeface="Arial" pitchFamily="34" charset="0"/>
                <a:cs typeface="Arial" pitchFamily="34" charset="0"/>
              </a:rPr>
              <a:t>Distension of neck veins</a:t>
            </a:r>
          </a:p>
          <a:p>
            <a:pPr lvl="2"/>
            <a:r>
              <a:rPr lang="en-GB" sz="1800" dirty="0">
                <a:latin typeface="Arial" pitchFamily="34" charset="0"/>
                <a:cs typeface="Arial" pitchFamily="34" charset="0"/>
              </a:rPr>
              <a:t>Cyanosis (late finding)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									</a:t>
            </a:r>
          </a:p>
          <a:p>
            <a:pPr marL="0" indent="0">
              <a:buNone/>
            </a:pPr>
            <a:r>
              <a:rPr lang="en-GB" dirty="0"/>
              <a:t>													</a:t>
            </a:r>
            <a:r>
              <a:rPr lang="en-GB" sz="1800" b="0" dirty="0"/>
              <a:t>Continues…….</a:t>
            </a:r>
          </a:p>
        </p:txBody>
      </p:sp>
    </p:spTree>
    <p:extLst>
      <p:ext uri="{BB962C8B-B14F-4D97-AF65-F5344CB8AC3E}">
        <p14:creationId xmlns:p14="http://schemas.microsoft.com/office/powerpoint/2010/main" val="11126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chest and neck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Hyper-resonance on percussion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Dullness to percussion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Subcutaneous air or pain and fractures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trachea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for signs of partial airway obstruction or compromise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Asymmetrical, reduced or absent breath sounds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sounds (stridor)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Self-assessment question (suggested responses on next slide):  </a:t>
            </a:r>
          </a:p>
          <a:p>
            <a:pPr marL="0" indent="0">
              <a:buNone/>
            </a:pPr>
            <a:r>
              <a:rPr lang="en-GB" sz="1800" b="0" dirty="0"/>
              <a:t>What adjuncts to the primary survey relate to breathing?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81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Scenario 1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adjuncts to the primary survey relate to breathing:</a:t>
            </a:r>
          </a:p>
          <a:p>
            <a:pPr lvl="1"/>
            <a:r>
              <a:rPr lang="en-GB" b="0" dirty="0"/>
              <a:t>Perform ECG</a:t>
            </a:r>
          </a:p>
          <a:p>
            <a:pPr lvl="1"/>
            <a:r>
              <a:rPr lang="en-GB" b="0" dirty="0"/>
              <a:t>Pulse oximetry</a:t>
            </a:r>
          </a:p>
          <a:p>
            <a:pPr lvl="1"/>
            <a:r>
              <a:rPr lang="en-GB" b="0" dirty="0"/>
              <a:t>End tidal </a:t>
            </a:r>
            <a:r>
              <a:rPr lang="en-GB" b="0" dirty="0" err="1"/>
              <a:t>capnography</a:t>
            </a:r>
            <a:endParaRPr lang="en-GB" b="0" dirty="0"/>
          </a:p>
          <a:p>
            <a:pPr lvl="1"/>
            <a:r>
              <a:rPr lang="en-GB" b="0" dirty="0"/>
              <a:t>CXR/CT</a:t>
            </a:r>
          </a:p>
          <a:p>
            <a:pPr lvl="1"/>
            <a:r>
              <a:rPr lang="en-GB" b="0" dirty="0"/>
              <a:t>FAST</a:t>
            </a:r>
          </a:p>
          <a:p>
            <a:pPr lvl="1"/>
            <a:r>
              <a:rPr lang="en-GB" b="0" dirty="0"/>
              <a:t>Arterial blood gases</a:t>
            </a:r>
          </a:p>
        </p:txBody>
      </p:sp>
    </p:spTree>
    <p:extLst>
      <p:ext uri="{BB962C8B-B14F-4D97-AF65-F5344CB8AC3E}">
        <p14:creationId xmlns:p14="http://schemas.microsoft.com/office/powerpoint/2010/main" val="592841477"/>
      </p:ext>
    </p:extLst>
  </p:cSld>
  <p:clrMapOvr>
    <a:masterClrMapping/>
  </p:clrMapOvr>
</p:sld>
</file>

<file path=ppt/theme/theme1.xml><?xml version="1.0" encoding="utf-8"?>
<a:theme xmlns:a="http://schemas.openxmlformats.org/drawingml/2006/main" name="RCS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RCS Powerpoint</Template>
  <TotalTime>307</TotalTime>
  <Words>2385</Words>
  <Application>Microsoft Office PowerPoint</Application>
  <PresentationFormat>On-screen Show (4:3)</PresentationFormat>
  <Paragraphs>327</Paragraphs>
  <Slides>45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Georgia</vt:lpstr>
      <vt:lpstr>RCS Powerpoint</vt:lpstr>
      <vt:lpstr>Breathing in the Assessment and Management of the Trauma Patient Unfolding scenarios Practical skills Reflective self-assessment  </vt:lpstr>
      <vt:lpstr>Breathing</vt:lpstr>
      <vt:lpstr>Breathing</vt:lpstr>
      <vt:lpstr>Clinical Scenario 1</vt:lpstr>
      <vt:lpstr>Clinical Scenario 1 cont’d</vt:lpstr>
      <vt:lpstr>Clinical Scenario 1 cont’d</vt:lpstr>
      <vt:lpstr>Clinical Scenario 1 cont’d</vt:lpstr>
      <vt:lpstr>Clinical Scenario 1 cont’d</vt:lpstr>
      <vt:lpstr>Clinical Scenario 1 cont’d</vt:lpstr>
      <vt:lpstr>Clinical Scenario 1 cont’d</vt:lpstr>
      <vt:lpstr>Clinical Scenario 1 cont’d</vt:lpstr>
      <vt:lpstr>Clinical Skill – chest decompression</vt:lpstr>
      <vt:lpstr>Clinical Skill – chest decompression</vt:lpstr>
      <vt:lpstr>Clinical Skill – chest decompression</vt:lpstr>
      <vt:lpstr>Clinical Skill – intercostal drain placement</vt:lpstr>
      <vt:lpstr>Clinical Skill – intercostal drain placement</vt:lpstr>
      <vt:lpstr>Clinical Skill – intercostal drain placement</vt:lpstr>
      <vt:lpstr>Clinical Scenario 1 cont’d</vt:lpstr>
      <vt:lpstr>Clinical Scenario 2</vt:lpstr>
      <vt:lpstr>Clinical Scenario 2 cont’d</vt:lpstr>
      <vt:lpstr>Clinical Scenario 2 cont’d</vt:lpstr>
      <vt:lpstr>Clinical Scenario 2 cont’d</vt:lpstr>
      <vt:lpstr>Clinical Scenario 2 cont’d</vt:lpstr>
      <vt:lpstr>Clinical Scenario 2 cont’d</vt:lpstr>
      <vt:lpstr>Clinical Scenario 2 cont’d</vt:lpstr>
      <vt:lpstr>Clinical Scenario 2 cont’d</vt:lpstr>
      <vt:lpstr>Clinical Scenario 2 cont’d</vt:lpstr>
      <vt:lpstr>Clinical Scenario 2 cont’d</vt:lpstr>
      <vt:lpstr>Clinical Scenario 3</vt:lpstr>
      <vt:lpstr>Clinical Scenario 3 cont’d</vt:lpstr>
      <vt:lpstr>Clinical Scenario 3 cont’d</vt:lpstr>
      <vt:lpstr>Clinical Scenario 3 cont’d</vt:lpstr>
      <vt:lpstr>Clinical Skill – 3-sided dressing</vt:lpstr>
      <vt:lpstr>Clinical Scenario 3 cont’d</vt:lpstr>
      <vt:lpstr>Clinical Scenario 4 </vt:lpstr>
      <vt:lpstr>Clinical Scenario 4 </vt:lpstr>
      <vt:lpstr>Clinical Scenario 4 cont’d</vt:lpstr>
      <vt:lpstr>Clinical Scenario 4 cont’d</vt:lpstr>
      <vt:lpstr>Clinical Scenario 4 cont’d</vt:lpstr>
      <vt:lpstr>Clinical Scenario 4 cont’d</vt:lpstr>
      <vt:lpstr>Clinical Scenario 4</vt:lpstr>
      <vt:lpstr>Clinical Scenario 4 cont’d</vt:lpstr>
      <vt:lpstr>Clinical Scenario 4 cont’d</vt:lpstr>
      <vt:lpstr>Breathing</vt:lpstr>
      <vt:lpstr>Further learning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the  Royal College of  Surgeons of England</dc:title>
  <dc:creator>Gerrish, Rebecca</dc:creator>
  <cp:lastModifiedBy>Timothy Lowe</cp:lastModifiedBy>
  <cp:revision>31</cp:revision>
  <dcterms:created xsi:type="dcterms:W3CDTF">2016-01-28T11:35:41Z</dcterms:created>
  <dcterms:modified xsi:type="dcterms:W3CDTF">2020-04-16T11:13:15Z</dcterms:modified>
</cp:coreProperties>
</file>