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595"/>
  </p:normalViewPr>
  <p:slideViewPr>
    <p:cSldViewPr snapToGrid="0" snapToObjects="1" showGuides="1">
      <p:cViewPr varScale="1">
        <p:scale>
          <a:sx n="69" d="100"/>
          <a:sy n="69" d="100"/>
        </p:scale>
        <p:origin x="1410" y="48"/>
      </p:cViewPr>
      <p:guideLst>
        <p:guide orient="horz" pos="2160"/>
        <p:guide pos="3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5E070-305D-4691-95CD-EF4AAA2748F9}" type="datetimeFigureOut">
              <a:rPr lang="en-GB" smtClean="0"/>
              <a:t>16/04/2020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957501-8AD3-4FB3-ACAD-8F9A5BF8A69D}" type="slidenum">
              <a:rPr lang="en-GB" smtClean="0"/>
              <a:t>‹#›</a:t>
            </a:fld>
            <a:endParaRPr lang="en-GB"/>
          </a:p>
        </p:txBody>
      </p:sp>
    </p:spTree>
    <p:extLst>
      <p:ext uri="{BB962C8B-B14F-4D97-AF65-F5344CB8AC3E}">
        <p14:creationId xmlns:p14="http://schemas.microsoft.com/office/powerpoint/2010/main" val="414558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3968"/>
          </a:xfrm>
          <a:prstGeom prst="rect">
            <a:avLst/>
          </a:prstGeom>
        </p:spPr>
      </p:pic>
      <p:sp>
        <p:nvSpPr>
          <p:cNvPr id="2" name="Title 1"/>
          <p:cNvSpPr>
            <a:spLocks noGrp="1"/>
          </p:cNvSpPr>
          <p:nvPr>
            <p:ph type="ctrTitle"/>
          </p:nvPr>
        </p:nvSpPr>
        <p:spPr>
          <a:xfrm>
            <a:off x="446370" y="3304068"/>
            <a:ext cx="7772400" cy="1470025"/>
          </a:xfrm>
        </p:spPr>
        <p:txBody>
          <a:bodyPr anchor="t">
            <a:normAutofit/>
          </a:bodyPr>
          <a:lstStyle>
            <a:lvl1pPr algn="l">
              <a:defRPr sz="2800">
                <a:solidFill>
                  <a:schemeClr val="bg1"/>
                </a:solidFill>
                <a:latin typeface="Georgia"/>
                <a:cs typeface="Georgia"/>
              </a:defRPr>
            </a:lvl1pPr>
          </a:lstStyle>
          <a:p>
            <a:r>
              <a:rPr lang="en-US"/>
              <a:t>Click to edit Master title style</a:t>
            </a:r>
            <a:endParaRPr lang="en-US" dirty="0"/>
          </a:p>
        </p:txBody>
      </p:sp>
      <p:sp>
        <p:nvSpPr>
          <p:cNvPr id="3" name="Subtitle 2"/>
          <p:cNvSpPr>
            <a:spLocks noGrp="1"/>
          </p:cNvSpPr>
          <p:nvPr>
            <p:ph type="subTitle" idx="1"/>
          </p:nvPr>
        </p:nvSpPr>
        <p:spPr>
          <a:xfrm>
            <a:off x="424277" y="5280662"/>
            <a:ext cx="6400800" cy="1752600"/>
          </a:xfrm>
        </p:spPr>
        <p:txBody>
          <a:bodyPr>
            <a:normAutofit/>
          </a:bodyPr>
          <a:lstStyle>
            <a:lvl1pPr marL="0" indent="0" algn="l">
              <a:buNone/>
              <a:defRPr sz="22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2215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61377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221473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3586053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38503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86288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33656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486946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91956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3558309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5A9191-0F5B-3249-B410-D30EC1D1AFD1}" type="datetimeFigureOut">
              <a:rPr lang="en-US" smtClean="0"/>
              <a:t>4/16/2020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03AC1E2-108F-3C4D-A8F3-9774ED554CC0}" type="slidenum">
              <a:rPr lang="en-US" smtClean="0"/>
              <a:t>‹#›</a:t>
            </a:fld>
            <a:endParaRPr lang="en-US"/>
          </a:p>
        </p:txBody>
      </p:sp>
    </p:spTree>
    <p:extLst>
      <p:ext uri="{BB962C8B-B14F-4D97-AF65-F5344CB8AC3E}">
        <p14:creationId xmlns:p14="http://schemas.microsoft.com/office/powerpoint/2010/main" val="1401008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3"/>
          <a:stretch>
            <a:fillRect/>
          </a:stretch>
        </p:blipFill>
        <p:spPr>
          <a:xfrm>
            <a:off x="0" y="0"/>
            <a:ext cx="9144000" cy="6853968"/>
          </a:xfrm>
          <a:prstGeom prst="rect">
            <a:avLst/>
          </a:prstGeom>
        </p:spPr>
      </p:pic>
      <p:sp>
        <p:nvSpPr>
          <p:cNvPr id="2" name="Title Placeholder 1"/>
          <p:cNvSpPr>
            <a:spLocks noGrp="1"/>
          </p:cNvSpPr>
          <p:nvPr>
            <p:ph type="title"/>
          </p:nvPr>
        </p:nvSpPr>
        <p:spPr>
          <a:xfrm>
            <a:off x="425970" y="482858"/>
            <a:ext cx="8229600" cy="11430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4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kern="1200">
          <a:solidFill>
            <a:srgbClr val="323232"/>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200" b="1" kern="1200">
          <a:solidFill>
            <a:srgbClr val="323232"/>
          </a:solidFill>
          <a:latin typeface="Arial"/>
          <a:ea typeface="+mn-ea"/>
          <a:cs typeface="Arial"/>
        </a:defRPr>
      </a:lvl1pPr>
      <a:lvl2pPr marL="742950" indent="-285750" algn="l" defTabSz="457200" rtl="0" eaLnBrk="1" latinLnBrk="0" hangingPunct="1">
        <a:spcBef>
          <a:spcPct val="20000"/>
        </a:spcBef>
        <a:buClr>
          <a:srgbClr val="323232"/>
        </a:buClr>
        <a:buFont typeface="Arial"/>
        <a:buChar char="•"/>
        <a:defRPr sz="1800" kern="1200">
          <a:solidFill>
            <a:srgbClr val="323232"/>
          </a:solidFill>
          <a:latin typeface="Arial"/>
          <a:ea typeface="+mn-ea"/>
          <a:cs typeface="Arial"/>
        </a:defRPr>
      </a:lvl2pPr>
      <a:lvl3pPr marL="1143000" indent="-228600" algn="l" defTabSz="457200" rtl="0" eaLnBrk="1" latinLnBrk="0" hangingPunct="1">
        <a:spcBef>
          <a:spcPct val="20000"/>
        </a:spcBef>
        <a:buClr>
          <a:srgbClr val="323232"/>
        </a:buClr>
        <a:buFont typeface="Arial"/>
        <a:buChar char="•"/>
        <a:defRPr sz="1100" kern="1200">
          <a:solidFill>
            <a:srgbClr val="323232"/>
          </a:solidFill>
          <a:latin typeface="+mn-lt"/>
          <a:ea typeface="+mn-ea"/>
          <a:cs typeface="+mn-cs"/>
        </a:defRPr>
      </a:lvl3pPr>
      <a:lvl4pPr marL="1600200" indent="-228600" algn="l" defTabSz="457200" rtl="0" eaLnBrk="1" latinLnBrk="0" hangingPunct="1">
        <a:spcBef>
          <a:spcPct val="20000"/>
        </a:spcBef>
        <a:buClr>
          <a:srgbClr val="323232"/>
        </a:buClr>
        <a:buFont typeface="Arial"/>
        <a:buChar char="•"/>
        <a:defRPr sz="1100" kern="1200">
          <a:solidFill>
            <a:srgbClr val="323232"/>
          </a:solidFill>
          <a:latin typeface="+mn-lt"/>
          <a:ea typeface="+mn-ea"/>
          <a:cs typeface="+mn-cs"/>
        </a:defRPr>
      </a:lvl4pPr>
      <a:lvl5pPr marL="2057400" indent="-228600" algn="l" defTabSz="457200" rtl="0" eaLnBrk="1" latinLnBrk="0" hangingPunct="1">
        <a:spcBef>
          <a:spcPct val="20000"/>
        </a:spcBef>
        <a:buClr>
          <a:srgbClr val="323232"/>
        </a:buClr>
        <a:buFont typeface="Arial"/>
        <a:buChar char="•"/>
        <a:defRPr sz="1100" kern="1200">
          <a:solidFill>
            <a:srgbClr val="32323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6370" y="3304068"/>
            <a:ext cx="7772400" cy="1976594"/>
          </a:xfrm>
        </p:spPr>
        <p:txBody>
          <a:bodyPr>
            <a:normAutofit/>
          </a:bodyPr>
          <a:lstStyle/>
          <a:p>
            <a:r>
              <a:rPr lang="en-GB" dirty="0"/>
              <a:t>Disability in the Assessment and Management of the Trauma Patient</a:t>
            </a:r>
            <a:br>
              <a:rPr lang="en-GB" dirty="0"/>
            </a:br>
            <a:r>
              <a:rPr lang="en-GB" sz="2000" dirty="0"/>
              <a:t>Unfolding scenarios</a:t>
            </a:r>
            <a:br>
              <a:rPr lang="en-GB" sz="2000" dirty="0"/>
            </a:br>
            <a:r>
              <a:rPr lang="en-GB" sz="2000" dirty="0"/>
              <a:t>Practical skills</a:t>
            </a:r>
            <a:br>
              <a:rPr lang="en-GB" sz="2000" dirty="0"/>
            </a:br>
            <a:r>
              <a:rPr lang="en-GB" sz="2000" dirty="0"/>
              <a:t>Reflective self-assessment</a:t>
            </a:r>
            <a:endParaRPr lang="en-US" sz="2000" dirty="0"/>
          </a:p>
        </p:txBody>
      </p:sp>
      <p:sp>
        <p:nvSpPr>
          <p:cNvPr id="3" name="Subtitle 2"/>
          <p:cNvSpPr>
            <a:spLocks noGrp="1"/>
          </p:cNvSpPr>
          <p:nvPr>
            <p:ph type="subTitle" idx="1"/>
          </p:nvPr>
        </p:nvSpPr>
        <p:spPr/>
        <p:txBody>
          <a:bodyPr/>
          <a:lstStyle/>
          <a:p>
            <a:r>
              <a:rPr lang="en-US" dirty="0"/>
              <a:t>April 2020</a:t>
            </a:r>
          </a:p>
        </p:txBody>
      </p:sp>
      <p:sp>
        <p:nvSpPr>
          <p:cNvPr id="4" name="TextBox 3"/>
          <p:cNvSpPr txBox="1"/>
          <p:nvPr/>
        </p:nvSpPr>
        <p:spPr>
          <a:xfrm>
            <a:off x="4088906" y="6162478"/>
            <a:ext cx="4568369" cy="261610"/>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 The Royal College of Surgeons of England </a:t>
            </a:r>
            <a:r>
              <a:rPr lang="en-GB" sz="1100" dirty="0" smtClean="0">
                <a:solidFill>
                  <a:schemeClr val="bg1"/>
                </a:solidFill>
                <a:latin typeface="Arial" panose="020B0604020202020204" pitchFamily="34" charset="0"/>
                <a:cs typeface="Arial" panose="020B0604020202020204" pitchFamily="34" charset="0"/>
              </a:rPr>
              <a:t>2020. </a:t>
            </a:r>
            <a:r>
              <a:rPr lang="en-GB" sz="1100" dirty="0">
                <a:solidFill>
                  <a:schemeClr val="bg1"/>
                </a:solidFill>
                <a:latin typeface="Arial" panose="020B0604020202020204" pitchFamily="34" charset="0"/>
                <a:cs typeface="Arial" panose="020B0604020202020204" pitchFamily="34" charset="0"/>
              </a:rPr>
              <a:t>All rights reserved</a:t>
            </a:r>
          </a:p>
        </p:txBody>
      </p:sp>
    </p:spTree>
    <p:extLst>
      <p:ext uri="{BB962C8B-B14F-4D97-AF65-F5344CB8AC3E}">
        <p14:creationId xmlns:p14="http://schemas.microsoft.com/office/powerpoint/2010/main" val="873458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b="0" dirty="0"/>
              <a:t>The GCS is calculated as 13 (E4 V4 M5).</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Self-assessment question (suggested responses on next slide):  </a:t>
            </a:r>
          </a:p>
          <a:p>
            <a:pPr marL="0" indent="0">
              <a:buNone/>
            </a:pPr>
            <a:r>
              <a:rPr lang="en-GB" sz="1800" b="0" dirty="0"/>
              <a:t>What are the potential causes of this patient’s neurological findings and how would you manage this patient?</a:t>
            </a:r>
          </a:p>
          <a:p>
            <a:endParaRPr lang="en-GB" dirty="0"/>
          </a:p>
        </p:txBody>
      </p:sp>
    </p:spTree>
    <p:extLst>
      <p:ext uri="{BB962C8B-B14F-4D97-AF65-F5344CB8AC3E}">
        <p14:creationId xmlns:p14="http://schemas.microsoft.com/office/powerpoint/2010/main" val="1436371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a:bodyPr>
          <a:lstStyle/>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The mechanism of injury and the evident scalp contusion suggests that he has an injury to the head.</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A GCS of E4 V4 M5 (total 13) is not normal and suggests a mild traumatic brain injury. </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The patient should be closely observed because of the possibility of an expanding intracranial </a:t>
            </a:r>
            <a:r>
              <a:rPr lang="en-US" sz="1800" b="0" dirty="0" err="1">
                <a:solidFill>
                  <a:prstClr val="black"/>
                </a:solidFill>
                <a:latin typeface="Arial" panose="020B0604020202020204" pitchFamily="34" charset="0"/>
                <a:cs typeface="Arial" panose="020B0604020202020204" pitchFamily="34" charset="0"/>
              </a:rPr>
              <a:t>haematoma</a:t>
            </a:r>
            <a:r>
              <a:rPr lang="en-US" sz="1800" b="0" dirty="0">
                <a:solidFill>
                  <a:prstClr val="black"/>
                </a:solidFill>
                <a:latin typeface="Arial" panose="020B0604020202020204" pitchFamily="34" charset="0"/>
                <a:cs typeface="Arial" panose="020B0604020202020204" pitchFamily="34" charset="0"/>
              </a:rPr>
              <a:t>.</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Possible difficulties in the neurological examination include alcohol consumption, drugs/medications, poor brain perfusion (shock), blunt cerebral vascular injury and dementia. </a:t>
            </a:r>
            <a:r>
              <a:rPr lang="en-US" sz="1800" dirty="0">
                <a:solidFill>
                  <a:prstClr val="black"/>
                </a:solidFill>
                <a:latin typeface="Arial" panose="020B0604020202020204" pitchFamily="34" charset="0"/>
                <a:cs typeface="Arial" panose="020B0604020202020204" pitchFamily="34" charset="0"/>
              </a:rPr>
              <a:t>However, assume there is a traumatic cause of the abnormal GCS and treat as such. </a:t>
            </a:r>
          </a:p>
          <a:p>
            <a:pPr marL="0" indent="0">
              <a:buNone/>
            </a:pPr>
            <a:endParaRPr lang="en-GB" dirty="0"/>
          </a:p>
        </p:txBody>
      </p:sp>
    </p:spTree>
    <p:extLst>
      <p:ext uri="{BB962C8B-B14F-4D97-AF65-F5344CB8AC3E}">
        <p14:creationId xmlns:p14="http://schemas.microsoft.com/office/powerpoint/2010/main" val="2408679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a:bodyPr>
          <a:lstStyle/>
          <a:p>
            <a:pPr marL="0" indent="0">
              <a:buNone/>
            </a:pPr>
            <a:r>
              <a:rPr lang="en-GB" dirty="0"/>
              <a:t>Case progression</a:t>
            </a:r>
          </a:p>
          <a:p>
            <a:pPr marL="0" indent="0">
              <a:buNone/>
            </a:pPr>
            <a:r>
              <a:rPr lang="en-GB" sz="1800" b="0" dirty="0"/>
              <a:t>One hour later, while awaiting a CT scan, the patient becomes more somnolent. The primary survey is repeated and A, B and C remain unchanged. The patient opens his eyes to fingertip pressure (E2), incomprehensible sounds (V2), and exhibits abnormal elbow flexion to pressure on the right and withdrawal on the left (M4—best response). His left pupil is now 2mm larger than the right and both react sluggishly to light.</a:t>
            </a:r>
          </a:p>
          <a:p>
            <a:endParaRPr lang="en-GB" dirty="0"/>
          </a:p>
          <a:p>
            <a:pPr marL="0" indent="0">
              <a:buNone/>
            </a:pPr>
            <a:r>
              <a:rPr lang="en-GB" dirty="0"/>
              <a:t>Self-assessment questions (suggested responses on next slide):</a:t>
            </a:r>
          </a:p>
          <a:p>
            <a:pPr marL="0" indent="0">
              <a:buNone/>
            </a:pPr>
            <a:r>
              <a:rPr lang="en-GB" sz="1800" b="0" dirty="0"/>
              <a:t>What are the possible causes for the change in neurological status? </a:t>
            </a:r>
          </a:p>
          <a:p>
            <a:pPr marL="0" indent="0">
              <a:buNone/>
            </a:pPr>
            <a:r>
              <a:rPr lang="en-GB" sz="1800" b="0" dirty="0"/>
              <a:t>What are your next steps and why?</a:t>
            </a:r>
          </a:p>
          <a:p>
            <a:endParaRPr lang="en-GB" dirty="0"/>
          </a:p>
        </p:txBody>
      </p:sp>
    </p:spTree>
    <p:extLst>
      <p:ext uri="{BB962C8B-B14F-4D97-AF65-F5344CB8AC3E}">
        <p14:creationId xmlns:p14="http://schemas.microsoft.com/office/powerpoint/2010/main" val="3035309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The patient’s deterioration is significant and suggests cerebral </a:t>
            </a:r>
            <a:r>
              <a:rPr lang="en-US" sz="1800" b="0" dirty="0" err="1">
                <a:solidFill>
                  <a:prstClr val="black"/>
                </a:solidFill>
                <a:latin typeface="Arial" panose="020B0604020202020204" pitchFamily="34" charset="0"/>
                <a:cs typeface="Arial" panose="020B0604020202020204" pitchFamily="34" charset="0"/>
              </a:rPr>
              <a:t>oedema</a:t>
            </a:r>
            <a:r>
              <a:rPr lang="en-US" sz="1800" b="0" dirty="0">
                <a:solidFill>
                  <a:prstClr val="black"/>
                </a:solidFill>
                <a:latin typeface="Arial" panose="020B0604020202020204" pitchFamily="34" charset="0"/>
                <a:cs typeface="Arial" panose="020B0604020202020204" pitchFamily="34" charset="0"/>
              </a:rPr>
              <a:t>, an intracranial bleed and/or mass lesion. </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Do NOT assume this is alcohol related. </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The anticoagulant therapy may be exacerbating his condition.</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Repeat the primary survey and consider the need for a definitive airway. </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Recognize the need to correct the anticoagulation.</a:t>
            </a:r>
          </a:p>
          <a:p>
            <a:endParaRPr lang="en-GB" dirty="0"/>
          </a:p>
        </p:txBody>
      </p:sp>
    </p:spTree>
    <p:extLst>
      <p:ext uri="{BB962C8B-B14F-4D97-AF65-F5344CB8AC3E}">
        <p14:creationId xmlns:p14="http://schemas.microsoft.com/office/powerpoint/2010/main" val="2281784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Disability</a:t>
            </a:r>
            <a:endParaRPr lang="en-GB" dirty="0"/>
          </a:p>
        </p:txBody>
      </p:sp>
      <p:sp>
        <p:nvSpPr>
          <p:cNvPr id="3" name="Content Placeholder 2"/>
          <p:cNvSpPr>
            <a:spLocks noGrp="1"/>
          </p:cNvSpPr>
          <p:nvPr>
            <p:ph idx="1"/>
          </p:nvPr>
        </p:nvSpPr>
        <p:spPr/>
        <p:txBody>
          <a:bodyPr/>
          <a:lstStyle/>
          <a:p>
            <a:pPr marL="0" indent="0">
              <a:buNone/>
            </a:pPr>
            <a:r>
              <a:rPr lang="en-GB" dirty="0"/>
              <a:t>Case progression</a:t>
            </a:r>
          </a:p>
          <a:p>
            <a:pPr marL="0" indent="0">
              <a:buNone/>
            </a:pPr>
            <a:r>
              <a:rPr lang="en-GB" sz="1800" b="0" dirty="0"/>
              <a:t>The patient is intubated and taken for a CT scan. </a:t>
            </a:r>
          </a:p>
          <a:p>
            <a:endParaRPr lang="en-GB" dirty="0"/>
          </a:p>
          <a:p>
            <a:pPr marL="0" indent="0">
              <a:buNone/>
            </a:pPr>
            <a:endParaRPr lang="en-GB" dirty="0"/>
          </a:p>
          <a:p>
            <a:pPr marL="0" indent="0">
              <a:buNone/>
            </a:pPr>
            <a:endParaRPr lang="en-GB" dirty="0"/>
          </a:p>
          <a:p>
            <a:pPr marL="0" indent="0">
              <a:buNone/>
            </a:pPr>
            <a:r>
              <a:rPr lang="en-GB" dirty="0"/>
              <a:t>Self-assessment question (suggested response on next slide): </a:t>
            </a:r>
          </a:p>
          <a:p>
            <a:pPr marL="0" indent="0">
              <a:buNone/>
            </a:pPr>
            <a:r>
              <a:rPr lang="en-GB" sz="1800" b="0" dirty="0"/>
              <a:t>What type of brain injury does the following CT image show? </a:t>
            </a:r>
          </a:p>
          <a:p>
            <a:pPr marL="0" indent="0">
              <a:buNone/>
            </a:pPr>
            <a:r>
              <a:rPr lang="en-GB" sz="1800" b="0" dirty="0"/>
              <a:t>What should you do next?</a:t>
            </a:r>
          </a:p>
        </p:txBody>
      </p:sp>
    </p:spTree>
    <p:extLst>
      <p:ext uri="{BB962C8B-B14F-4D97-AF65-F5344CB8AC3E}">
        <p14:creationId xmlns:p14="http://schemas.microsoft.com/office/powerpoint/2010/main" val="204232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pic>
        <p:nvPicPr>
          <p:cNvPr id="4" name="Content Placeholder 3"/>
          <p:cNvPicPr>
            <a:picLocks noGrp="1" noChangeAspect="1"/>
          </p:cNvPicPr>
          <p:nvPr>
            <p:ph idx="1"/>
          </p:nvPr>
        </p:nvPicPr>
        <p:blipFill>
          <a:blip r:embed="rId2"/>
          <a:stretch>
            <a:fillRect/>
          </a:stretch>
        </p:blipFill>
        <p:spPr>
          <a:xfrm>
            <a:off x="2324746" y="1133657"/>
            <a:ext cx="4153545" cy="5531500"/>
          </a:xfrm>
          <a:prstGeom prst="rect">
            <a:avLst/>
          </a:prstGeom>
        </p:spPr>
      </p:pic>
    </p:spTree>
    <p:extLst>
      <p:ext uri="{BB962C8B-B14F-4D97-AF65-F5344CB8AC3E}">
        <p14:creationId xmlns:p14="http://schemas.microsoft.com/office/powerpoint/2010/main" val="226280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endParaRPr lang="en-GB" dirty="0"/>
          </a:p>
          <a:p>
            <a:r>
              <a:rPr lang="en-GB" sz="1800" b="0" dirty="0"/>
              <a:t>The CT shows an extradural haematoma with midline shift. </a:t>
            </a:r>
          </a:p>
          <a:p>
            <a:r>
              <a:rPr lang="en-GB" sz="1800" b="0" dirty="0"/>
              <a:t>The patient needs neurosurgical intervention which may require transfer to a different hospital.</a:t>
            </a:r>
          </a:p>
          <a:p>
            <a:r>
              <a:rPr lang="en-GB" sz="1800" b="0" dirty="0"/>
              <a:t>Take steps to avoid secondary brain injury (avoid hypoxia, hypo and </a:t>
            </a:r>
            <a:r>
              <a:rPr lang="en-GB" sz="1800" b="0" dirty="0" err="1"/>
              <a:t>hypercarbia</a:t>
            </a:r>
            <a:r>
              <a:rPr lang="en-GB" sz="1800" b="0" dirty="0"/>
              <a:t> and hypotension).</a:t>
            </a:r>
          </a:p>
          <a:p>
            <a:r>
              <a:rPr lang="en-GB" sz="1800" b="0" dirty="0"/>
              <a:t>Follow up laboratory testing and correct coagulopathy. </a:t>
            </a:r>
          </a:p>
          <a:p>
            <a:endParaRPr lang="en-GB" dirty="0"/>
          </a:p>
        </p:txBody>
      </p:sp>
    </p:spTree>
    <p:extLst>
      <p:ext uri="{BB962C8B-B14F-4D97-AF65-F5344CB8AC3E}">
        <p14:creationId xmlns:p14="http://schemas.microsoft.com/office/powerpoint/2010/main" val="81644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Scenario 2</a:t>
            </a:r>
          </a:p>
        </p:txBody>
      </p:sp>
      <p:sp>
        <p:nvSpPr>
          <p:cNvPr id="3" name="Content Placeholder 2"/>
          <p:cNvSpPr>
            <a:spLocks noGrp="1"/>
          </p:cNvSpPr>
          <p:nvPr>
            <p:ph idx="1"/>
          </p:nvPr>
        </p:nvSpPr>
        <p:spPr/>
        <p:txBody>
          <a:bodyPr/>
          <a:lstStyle/>
          <a:p>
            <a:pPr marL="0" indent="0" defTabSz="914400">
              <a:spcBef>
                <a:spcPts val="1000"/>
              </a:spcBef>
              <a:buNone/>
            </a:pPr>
            <a:r>
              <a:rPr lang="en-GB" dirty="0">
                <a:solidFill>
                  <a:prstClr val="black"/>
                </a:solidFill>
                <a:latin typeface="Arial" panose="020B0604020202020204" pitchFamily="34" charset="0"/>
                <a:cs typeface="Arial" panose="020B0604020202020204" pitchFamily="34" charset="0"/>
              </a:rPr>
              <a:t>M</a:t>
            </a:r>
            <a:r>
              <a:rPr lang="en-GB" sz="1800" b="0" dirty="0">
                <a:solidFill>
                  <a:prstClr val="black"/>
                </a:solidFill>
                <a:latin typeface="Arial" panose="020B0604020202020204" pitchFamily="34" charset="0"/>
                <a:cs typeface="Arial" panose="020B0604020202020204" pitchFamily="34" charset="0"/>
              </a:rPr>
              <a:t>	30-year-old female motorcyclist is involved in a crash.</a:t>
            </a:r>
          </a:p>
          <a:p>
            <a:pPr marL="0" indent="0" defTabSz="914400">
              <a:spcBef>
                <a:spcPts val="1000"/>
              </a:spcBef>
              <a:buNone/>
            </a:pPr>
            <a:r>
              <a:rPr lang="en-GB" dirty="0">
                <a:solidFill>
                  <a:prstClr val="black"/>
                </a:solidFill>
                <a:latin typeface="Arial" panose="020B0604020202020204" pitchFamily="34" charset="0"/>
                <a:cs typeface="Arial" panose="020B0604020202020204" pitchFamily="34" charset="0"/>
              </a:rPr>
              <a:t>I</a:t>
            </a:r>
            <a:r>
              <a:rPr lang="en-GB" sz="1800" b="0" dirty="0">
                <a:solidFill>
                  <a:prstClr val="black"/>
                </a:solidFill>
                <a:latin typeface="Arial" panose="020B0604020202020204" pitchFamily="34" charset="0"/>
                <a:cs typeface="Arial" panose="020B0604020202020204" pitchFamily="34" charset="0"/>
              </a:rPr>
              <a:t>	The patient is not moving her legs, but is able to move her arms to 	command with full range of movement. </a:t>
            </a:r>
          </a:p>
          <a:p>
            <a:pPr marL="0" indent="0" defTabSz="914400">
              <a:spcBef>
                <a:spcPts val="1000"/>
              </a:spcBef>
              <a:buNone/>
            </a:pPr>
            <a:r>
              <a:rPr lang="en-GB" dirty="0">
                <a:solidFill>
                  <a:prstClr val="black"/>
                </a:solidFill>
                <a:latin typeface="Arial" panose="020B0604020202020204" pitchFamily="34" charset="0"/>
                <a:cs typeface="Arial" panose="020B0604020202020204" pitchFamily="34" charset="0"/>
              </a:rPr>
              <a:t>S</a:t>
            </a:r>
            <a:r>
              <a:rPr lang="en-GB" sz="1800" b="0" dirty="0">
                <a:solidFill>
                  <a:prstClr val="black"/>
                </a:solidFill>
                <a:latin typeface="Arial" panose="020B0604020202020204" pitchFamily="34" charset="0"/>
                <a:cs typeface="Arial" panose="020B0604020202020204" pitchFamily="34" charset="0"/>
              </a:rPr>
              <a:t>	Vital signs: HR 72, BP 80/50 mmHg, RR 14, SpO</a:t>
            </a:r>
            <a:r>
              <a:rPr lang="en-GB" sz="1800" b="0" baseline="-25000" dirty="0">
                <a:solidFill>
                  <a:prstClr val="black"/>
                </a:solidFill>
                <a:latin typeface="Arial" panose="020B0604020202020204" pitchFamily="34" charset="0"/>
                <a:cs typeface="Arial" panose="020B0604020202020204" pitchFamily="34" charset="0"/>
              </a:rPr>
              <a:t>2</a:t>
            </a:r>
            <a:r>
              <a:rPr lang="en-GB" sz="1800" b="0" dirty="0">
                <a:solidFill>
                  <a:prstClr val="black"/>
                </a:solidFill>
                <a:latin typeface="Arial" panose="020B0604020202020204" pitchFamily="34" charset="0"/>
                <a:cs typeface="Arial" panose="020B0604020202020204" pitchFamily="34" charset="0"/>
              </a:rPr>
              <a:t> 98% on room air. </a:t>
            </a:r>
          </a:p>
          <a:p>
            <a:pPr marL="0" indent="0" defTabSz="914400">
              <a:spcBef>
                <a:spcPts val="1000"/>
              </a:spcBef>
              <a:buNone/>
            </a:pPr>
            <a:r>
              <a:rPr lang="en-GB" dirty="0">
                <a:solidFill>
                  <a:prstClr val="black"/>
                </a:solidFill>
                <a:latin typeface="Arial" panose="020B0604020202020204" pitchFamily="34" charset="0"/>
                <a:cs typeface="Arial" panose="020B0604020202020204" pitchFamily="34" charset="0"/>
              </a:rPr>
              <a:t>T</a:t>
            </a:r>
            <a:r>
              <a:rPr lang="en-GB" sz="1800" b="0" dirty="0">
                <a:solidFill>
                  <a:prstClr val="black"/>
                </a:solidFill>
                <a:latin typeface="Arial" panose="020B0604020202020204" pitchFamily="34" charset="0"/>
                <a:cs typeface="Arial" panose="020B0604020202020204" pitchFamily="34" charset="0"/>
              </a:rPr>
              <a:t>	A cervical collar is in place and she is on a trolley. </a:t>
            </a:r>
          </a:p>
          <a:p>
            <a:pPr marL="0" indent="0">
              <a:buNone/>
            </a:pPr>
            <a:r>
              <a:rPr lang="en-GB" dirty="0"/>
              <a:t> </a:t>
            </a:r>
          </a:p>
          <a:p>
            <a:pPr marL="0" indent="0">
              <a:buNone/>
            </a:pPr>
            <a:r>
              <a:rPr lang="en-GB" dirty="0"/>
              <a:t>Self-assessment question (suggested responses on next slide):  </a:t>
            </a:r>
          </a:p>
          <a:p>
            <a:pPr marL="0" indent="0">
              <a:buNone/>
            </a:pPr>
            <a:r>
              <a:rPr lang="en-GB" sz="1800" b="0" dirty="0">
                <a:solidFill>
                  <a:prstClr val="black"/>
                </a:solidFill>
                <a:latin typeface="Arial" panose="020B0604020202020204" pitchFamily="34" charset="0"/>
                <a:cs typeface="Arial" panose="020B0604020202020204" pitchFamily="34" charset="0"/>
              </a:rPr>
              <a:t>What is your concern? </a:t>
            </a:r>
          </a:p>
          <a:p>
            <a:pPr marL="0" indent="0">
              <a:buNone/>
            </a:pPr>
            <a:r>
              <a:rPr lang="en-GB" sz="1800" b="0" dirty="0">
                <a:solidFill>
                  <a:prstClr val="black"/>
                </a:solidFill>
                <a:latin typeface="Arial" panose="020B0604020202020204" pitchFamily="34" charset="0"/>
                <a:cs typeface="Arial" panose="020B0604020202020204" pitchFamily="34" charset="0"/>
              </a:rPr>
              <a:t>Why do you think the patient is hypotensive?</a:t>
            </a:r>
          </a:p>
          <a:p>
            <a:pPr marL="0" indent="0">
              <a:buNone/>
            </a:pPr>
            <a:endParaRPr lang="en-GB" dirty="0"/>
          </a:p>
        </p:txBody>
      </p:sp>
    </p:spTree>
    <p:extLst>
      <p:ext uri="{BB962C8B-B14F-4D97-AF65-F5344CB8AC3E}">
        <p14:creationId xmlns:p14="http://schemas.microsoft.com/office/powerpoint/2010/main" val="389613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a:bodyPr>
          <a:lstStyle/>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The inability to move her legs despite a normal level of alertness is concerning for a spinal cord injury.</a:t>
            </a:r>
          </a:p>
          <a:p>
            <a:pPr marL="228600" lvl="0" indent="-228600" defTabSz="914400">
              <a:lnSpc>
                <a:spcPct val="90000"/>
              </a:lnSpc>
              <a:spcBef>
                <a:spcPts val="1000"/>
              </a:spcBef>
              <a:buFont typeface="Arial" panose="020B0604020202020204" pitchFamily="34" charset="0"/>
              <a:buChar char="•"/>
            </a:pPr>
            <a:r>
              <a:rPr lang="en-US" sz="1800" b="0" dirty="0" err="1">
                <a:solidFill>
                  <a:prstClr val="black"/>
                </a:solidFill>
                <a:latin typeface="Arial" panose="020B0604020202020204" pitchFamily="34" charset="0"/>
                <a:cs typeface="Arial" panose="020B0604020202020204" pitchFamily="34" charset="0"/>
              </a:rPr>
              <a:t>Haemorrhage</a:t>
            </a:r>
            <a:r>
              <a:rPr lang="en-US" sz="1800" b="0" dirty="0">
                <a:solidFill>
                  <a:prstClr val="black"/>
                </a:solidFill>
                <a:latin typeface="Arial" panose="020B0604020202020204" pitchFamily="34" charset="0"/>
                <a:cs typeface="Arial" panose="020B0604020202020204" pitchFamily="34" charset="0"/>
              </a:rPr>
              <a:t> is the most common cause of hypotension in an injured patient, even if there is a spinal cord injury.</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Neurogenic shock is a possible cause of shock in this patient (note pulse rate not elevated), but this should only be considered after </a:t>
            </a:r>
            <a:r>
              <a:rPr lang="en-US" sz="1800" b="0" dirty="0" err="1">
                <a:solidFill>
                  <a:prstClr val="black"/>
                </a:solidFill>
                <a:latin typeface="Arial" panose="020B0604020202020204" pitchFamily="34" charset="0"/>
                <a:cs typeface="Arial" panose="020B0604020202020204" pitchFamily="34" charset="0"/>
              </a:rPr>
              <a:t>haemorrhage</a:t>
            </a:r>
            <a:r>
              <a:rPr lang="en-US" sz="1800" b="0" dirty="0">
                <a:solidFill>
                  <a:prstClr val="black"/>
                </a:solidFill>
                <a:latin typeface="Arial" panose="020B0604020202020204" pitchFamily="34" charset="0"/>
                <a:cs typeface="Arial" panose="020B0604020202020204" pitchFamily="34" charset="0"/>
              </a:rPr>
              <a:t> has been excluded and/or treated.</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Neurogenic and spinal shock are two separate entities. </a:t>
            </a:r>
            <a:r>
              <a:rPr lang="en-US" sz="1800" b="0" i="1" dirty="0">
                <a:solidFill>
                  <a:prstClr val="black"/>
                </a:solidFill>
                <a:latin typeface="Arial" panose="020B0604020202020204" pitchFamily="34" charset="0"/>
                <a:cs typeface="Arial" panose="020B0604020202020204" pitchFamily="34" charset="0"/>
              </a:rPr>
              <a:t>Neurogenic shock </a:t>
            </a:r>
            <a:r>
              <a:rPr lang="en-US" sz="1800" b="0" dirty="0">
                <a:solidFill>
                  <a:prstClr val="black"/>
                </a:solidFill>
                <a:latin typeface="Arial" panose="020B0604020202020204" pitchFamily="34" charset="0"/>
                <a:cs typeface="Arial" panose="020B0604020202020204" pitchFamily="34" charset="0"/>
              </a:rPr>
              <a:t>is the loss of vasomotor tone and sympathetic innervation to the heart. </a:t>
            </a:r>
            <a:r>
              <a:rPr lang="en-US" sz="1800" b="0" i="1" dirty="0">
                <a:solidFill>
                  <a:prstClr val="black"/>
                </a:solidFill>
                <a:latin typeface="Arial" panose="020B0604020202020204" pitchFamily="34" charset="0"/>
                <a:cs typeface="Arial" panose="020B0604020202020204" pitchFamily="34" charset="0"/>
              </a:rPr>
              <a:t>Spinal shock </a:t>
            </a:r>
            <a:r>
              <a:rPr lang="en-US" sz="1800" b="0" dirty="0">
                <a:solidFill>
                  <a:prstClr val="black"/>
                </a:solidFill>
                <a:latin typeface="Arial" panose="020B0604020202020204" pitchFamily="34" charset="0"/>
                <a:cs typeface="Arial" panose="020B0604020202020204" pitchFamily="34" charset="0"/>
              </a:rPr>
              <a:t>refers to the loss of muscle tone and reflexes that occurs immediately after spinal cord injury. </a:t>
            </a:r>
          </a:p>
          <a:p>
            <a:pPr marL="0" indent="0">
              <a:buNone/>
            </a:pPr>
            <a:endParaRPr lang="en-GB" dirty="0"/>
          </a:p>
        </p:txBody>
      </p:sp>
    </p:spTree>
    <p:extLst>
      <p:ext uri="{BB962C8B-B14F-4D97-AF65-F5344CB8AC3E}">
        <p14:creationId xmlns:p14="http://schemas.microsoft.com/office/powerpoint/2010/main" val="2392952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0" indent="0">
              <a:buNone/>
            </a:pPr>
            <a:r>
              <a:rPr lang="en-GB" dirty="0"/>
              <a:t>Case progression</a:t>
            </a:r>
          </a:p>
          <a:p>
            <a:pPr marL="0" indent="0">
              <a:buNone/>
            </a:pPr>
            <a:r>
              <a:rPr lang="en-GB" sz="1800" b="0" dirty="0"/>
              <a:t>The primary survey reveals an intact airway and a normal breathing examination. After 1 litre of crystalloid, the patient’s blood pressure improves to 110/70 mmHg. HR 70. There is no identifiable source of bleeding. A focused (Primary survey) neurologic examination shows normal bilateral pupillary response, GCS E4 V5 M6 (15) and no lateralizing signs. The patient is fully exposed, and a Secondary Survey is performed.</a:t>
            </a:r>
          </a:p>
          <a:p>
            <a:pPr marL="0" indent="0">
              <a:buNone/>
            </a:pPr>
            <a:endParaRPr lang="en-GB" dirty="0"/>
          </a:p>
        </p:txBody>
      </p:sp>
    </p:spTree>
    <p:extLst>
      <p:ext uri="{BB962C8B-B14F-4D97-AF65-F5344CB8AC3E}">
        <p14:creationId xmlns:p14="http://schemas.microsoft.com/office/powerpoint/2010/main" val="80112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Disability</a:t>
            </a:r>
          </a:p>
        </p:txBody>
      </p:sp>
      <p:sp>
        <p:nvSpPr>
          <p:cNvPr id="3" name="Content Placeholder 2"/>
          <p:cNvSpPr>
            <a:spLocks noGrp="1"/>
          </p:cNvSpPr>
          <p:nvPr>
            <p:ph idx="1"/>
          </p:nvPr>
        </p:nvSpPr>
        <p:spPr/>
        <p:txBody>
          <a:bodyPr/>
          <a:lstStyle/>
          <a:p>
            <a:pPr marL="0" indent="0">
              <a:buNone/>
            </a:pPr>
            <a:r>
              <a:rPr lang="en-GB" dirty="0"/>
              <a:t>Relevance of content</a:t>
            </a:r>
          </a:p>
          <a:p>
            <a:pPr lvl="1"/>
            <a:r>
              <a:rPr lang="en-GB" dirty="0"/>
              <a:t>A rapid neurologic evaluation establishes the patient’s level of consciousness and pupillary size and reaction, identifies the presence of lateralizing signs, and determines spinal cord injury level - if present. Primary brain injury results from the structural effect of the injury to the brain. Prevention of secondary brain injury by maintaining adequate oxygenation and perfusion are the main goals of initial management. Because evidence of brain injury can be minimal or absent at the time of an initial evaluation it is crucial to repeat the examination. </a:t>
            </a:r>
          </a:p>
        </p:txBody>
      </p:sp>
    </p:spTree>
    <p:extLst>
      <p:ext uri="{BB962C8B-B14F-4D97-AF65-F5344CB8AC3E}">
        <p14:creationId xmlns:p14="http://schemas.microsoft.com/office/powerpoint/2010/main" val="3554013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a:bodyPr>
          <a:lstStyle/>
          <a:p>
            <a:pPr marL="0" lvl="0" indent="0" defTabSz="914400">
              <a:lnSpc>
                <a:spcPct val="90000"/>
              </a:lnSpc>
              <a:spcBef>
                <a:spcPts val="1000"/>
              </a:spcBef>
              <a:buNone/>
            </a:pPr>
            <a:r>
              <a:rPr lang="en-US" sz="2400" dirty="0">
                <a:solidFill>
                  <a:prstClr val="black"/>
                </a:solidFill>
                <a:latin typeface="Arial" panose="020B0604020202020204" pitchFamily="34" charset="0"/>
                <a:cs typeface="Arial" panose="020B0604020202020204" pitchFamily="34" charset="0"/>
              </a:rPr>
              <a:t>Case progression</a:t>
            </a:r>
          </a:p>
          <a:p>
            <a:pPr marL="0" lvl="0" indent="0" defTabSz="914400">
              <a:lnSpc>
                <a:spcPct val="90000"/>
              </a:lnSpc>
              <a:spcBef>
                <a:spcPts val="1000"/>
              </a:spcBef>
              <a:buNone/>
            </a:pPr>
            <a:r>
              <a:rPr lang="en-US" sz="2400" b="0" dirty="0">
                <a:solidFill>
                  <a:prstClr val="black"/>
                </a:solidFill>
                <a:latin typeface="Arial" panose="020B0604020202020204" pitchFamily="34" charset="0"/>
                <a:cs typeface="Arial" panose="020B0604020202020204" pitchFamily="34" charset="0"/>
              </a:rPr>
              <a:t>A detailed neurologic examination reveals: </a:t>
            </a:r>
          </a:p>
          <a:p>
            <a:pPr marL="228600" lvl="0" indent="-228600" defTabSz="914400">
              <a:lnSpc>
                <a:spcPct val="90000"/>
              </a:lnSpc>
              <a:spcBef>
                <a:spcPts val="1000"/>
              </a:spcBef>
              <a:buFont typeface="Arial" panose="020B0604020202020204" pitchFamily="34" charset="0"/>
              <a:buChar char="•"/>
            </a:pPr>
            <a:r>
              <a:rPr lang="en-US" sz="1900" b="0" dirty="0">
                <a:solidFill>
                  <a:prstClr val="black"/>
                </a:solidFill>
                <a:latin typeface="Arial" panose="020B0604020202020204" pitchFamily="34" charset="0"/>
                <a:cs typeface="Arial" panose="020B0604020202020204" pitchFamily="34" charset="0"/>
              </a:rPr>
              <a:t>Motor:</a:t>
            </a:r>
          </a:p>
          <a:p>
            <a:pPr marL="685800" lvl="1" indent="-228600" defTabSz="914400">
              <a:lnSpc>
                <a:spcPct val="90000"/>
              </a:lnSpc>
              <a:spcBef>
                <a:spcPts val="500"/>
              </a:spcBef>
              <a:buClrTx/>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No movement bilaterally in the legs</a:t>
            </a:r>
          </a:p>
          <a:p>
            <a:pPr marL="685800" lvl="1" indent="-228600" defTabSz="914400">
              <a:lnSpc>
                <a:spcPct val="90000"/>
              </a:lnSpc>
              <a:spcBef>
                <a:spcPts val="500"/>
              </a:spcBef>
              <a:buClrTx/>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Nearly normal motor strength in the upper limbs but she is unable to move the fingers of either hand</a:t>
            </a:r>
          </a:p>
          <a:p>
            <a:pPr marL="685800" lvl="1" indent="-228600" defTabSz="914400">
              <a:lnSpc>
                <a:spcPct val="90000"/>
              </a:lnSpc>
              <a:spcBef>
                <a:spcPts val="500"/>
              </a:spcBef>
              <a:buClrTx/>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Reflexes are present</a:t>
            </a:r>
          </a:p>
          <a:p>
            <a:pPr marL="228600" indent="-228600" defTabSz="914400">
              <a:lnSpc>
                <a:spcPct val="90000"/>
              </a:lnSpc>
              <a:spcBef>
                <a:spcPts val="1000"/>
              </a:spcBef>
              <a:buFont typeface="Arial" panose="020B0604020202020204" pitchFamily="34" charset="0"/>
              <a:buChar char="•"/>
            </a:pPr>
            <a:r>
              <a:rPr lang="en-US" sz="1900" b="0" dirty="0">
                <a:solidFill>
                  <a:prstClr val="black"/>
                </a:solidFill>
                <a:latin typeface="Arial" panose="020B0604020202020204" pitchFamily="34" charset="0"/>
                <a:cs typeface="Arial" panose="020B0604020202020204" pitchFamily="34" charset="0"/>
              </a:rPr>
              <a:t>Sensory:</a:t>
            </a:r>
          </a:p>
          <a:p>
            <a:pPr marL="685800" lvl="1" indent="-228600" defTabSz="914400">
              <a:lnSpc>
                <a:spcPct val="90000"/>
              </a:lnSpc>
              <a:spcBef>
                <a:spcPts val="500"/>
              </a:spcBef>
              <a:buClrTx/>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The patient has no sensation in the medial aspect of the upper arm, forearm or torso</a:t>
            </a:r>
          </a:p>
          <a:p>
            <a:pPr marL="228600" lvl="0" indent="-228600" defTabSz="914400">
              <a:lnSpc>
                <a:spcPct val="90000"/>
              </a:lnSpc>
              <a:spcBef>
                <a:spcPts val="1000"/>
              </a:spcBef>
              <a:buFont typeface="Arial" panose="020B0604020202020204" pitchFamily="34" charset="0"/>
              <a:buChar char="•"/>
            </a:pPr>
            <a:r>
              <a:rPr lang="en-US" sz="1900" b="0" dirty="0">
                <a:solidFill>
                  <a:prstClr val="black"/>
                </a:solidFill>
                <a:latin typeface="Arial" panose="020B0604020202020204" pitchFamily="34" charset="0"/>
                <a:cs typeface="Arial" panose="020B0604020202020204" pitchFamily="34" charset="0"/>
              </a:rPr>
              <a:t>Rectal examination:</a:t>
            </a:r>
          </a:p>
          <a:p>
            <a:pPr marL="685800" lvl="1" indent="-228600" defTabSz="914400">
              <a:lnSpc>
                <a:spcPct val="90000"/>
              </a:lnSpc>
              <a:spcBef>
                <a:spcPts val="500"/>
              </a:spcBef>
              <a:buClrTx/>
              <a:buFont typeface="Arial" panose="020B0604020202020204" pitchFamily="34" charset="0"/>
              <a:buChar char="•"/>
            </a:pPr>
            <a:r>
              <a:rPr lang="en-US" sz="1700" dirty="0">
                <a:solidFill>
                  <a:prstClr val="black"/>
                </a:solidFill>
                <a:latin typeface="Arial" panose="020B0604020202020204" pitchFamily="34" charset="0"/>
                <a:cs typeface="Arial" panose="020B0604020202020204" pitchFamily="34" charset="0"/>
              </a:rPr>
              <a:t>Loss of rectal tone with sacral sparing </a:t>
            </a:r>
          </a:p>
          <a:p>
            <a:pPr marL="0" indent="0">
              <a:buNone/>
            </a:pPr>
            <a:endParaRPr lang="en-GB" dirty="0"/>
          </a:p>
        </p:txBody>
      </p:sp>
    </p:spTree>
    <p:extLst>
      <p:ext uri="{BB962C8B-B14F-4D97-AF65-F5344CB8AC3E}">
        <p14:creationId xmlns:p14="http://schemas.microsoft.com/office/powerpoint/2010/main" val="395681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pic>
        <p:nvPicPr>
          <p:cNvPr id="4" name="Content Placeholder 3"/>
          <p:cNvPicPr>
            <a:picLocks noGrp="1" noChangeAspect="1"/>
          </p:cNvPicPr>
          <p:nvPr>
            <p:ph idx="1"/>
          </p:nvPr>
        </p:nvPicPr>
        <p:blipFill>
          <a:blip r:embed="rId2"/>
          <a:stretch>
            <a:fillRect/>
          </a:stretch>
        </p:blipFill>
        <p:spPr>
          <a:xfrm>
            <a:off x="3904831" y="1739900"/>
            <a:ext cx="4509338" cy="4525963"/>
          </a:xfrm>
          <a:prstGeom prst="rect">
            <a:avLst/>
          </a:prstGeom>
        </p:spPr>
      </p:pic>
      <p:pic>
        <p:nvPicPr>
          <p:cNvPr id="5" name="Picture 4"/>
          <p:cNvPicPr>
            <a:picLocks noChangeAspect="1"/>
          </p:cNvPicPr>
          <p:nvPr/>
        </p:nvPicPr>
        <p:blipFill>
          <a:blip r:embed="rId3"/>
          <a:stretch>
            <a:fillRect/>
          </a:stretch>
        </p:blipFill>
        <p:spPr>
          <a:xfrm>
            <a:off x="859312" y="3552894"/>
            <a:ext cx="1987468" cy="646232"/>
          </a:xfrm>
          <a:prstGeom prst="rect">
            <a:avLst/>
          </a:prstGeom>
        </p:spPr>
      </p:pic>
    </p:spTree>
    <p:extLst>
      <p:ext uri="{BB962C8B-B14F-4D97-AF65-F5344CB8AC3E}">
        <p14:creationId xmlns:p14="http://schemas.microsoft.com/office/powerpoint/2010/main" val="841576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0" indent="0">
              <a:buNone/>
            </a:pPr>
            <a:r>
              <a:rPr lang="en-GB" dirty="0"/>
              <a:t>Case progression</a:t>
            </a:r>
          </a:p>
          <a:p>
            <a:pPr marL="0" indent="0">
              <a:buNone/>
            </a:pPr>
            <a:r>
              <a:rPr lang="en-GB" sz="1800" b="0" dirty="0"/>
              <a:t>On re-evaluation, the patient is protecting her airway and breathing spontaneously. She has a normal chest examination and saturation of 96% on 4litres of 0</a:t>
            </a:r>
            <a:r>
              <a:rPr lang="en-GB" sz="1800" b="0" baseline="-25000" dirty="0"/>
              <a:t>2</a:t>
            </a:r>
            <a:r>
              <a:rPr lang="en-GB" sz="1800" b="0" dirty="0"/>
              <a:t>. </a:t>
            </a:r>
          </a:p>
          <a:p>
            <a:pPr marL="0" indent="0">
              <a:buNone/>
            </a:pPr>
            <a:r>
              <a:rPr lang="en-GB" sz="1800" b="0" dirty="0"/>
              <a:t>Her blood pressure drops again to 75/40 mmHg, HR 75. Administration of 500 mL of crystalloid fails to raise the blood pressure.</a:t>
            </a:r>
          </a:p>
          <a:p>
            <a:pPr marL="0" indent="0">
              <a:buNone/>
            </a:pPr>
            <a:endParaRPr lang="en-GB" dirty="0"/>
          </a:p>
          <a:p>
            <a:pPr marL="0" indent="0">
              <a:buNone/>
            </a:pPr>
            <a:r>
              <a:rPr lang="en-GB" dirty="0"/>
              <a:t>Self-assessment questions (suggested responses on next page): </a:t>
            </a:r>
          </a:p>
          <a:p>
            <a:pPr marL="0" indent="0">
              <a:buNone/>
            </a:pPr>
            <a:r>
              <a:rPr lang="en-GB" sz="1800" b="0" dirty="0"/>
              <a:t>What imaging does this patient require? </a:t>
            </a:r>
          </a:p>
          <a:p>
            <a:pPr marL="0" indent="0">
              <a:buNone/>
            </a:pPr>
            <a:r>
              <a:rPr lang="en-GB" sz="1800" b="0" dirty="0"/>
              <a:t>What are your next steps? </a:t>
            </a:r>
          </a:p>
          <a:p>
            <a:pPr marL="0" indent="0">
              <a:buNone/>
            </a:pPr>
            <a:endParaRPr lang="en-GB" dirty="0"/>
          </a:p>
        </p:txBody>
      </p:sp>
    </p:spTree>
    <p:extLst>
      <p:ext uri="{BB962C8B-B14F-4D97-AF65-F5344CB8AC3E}">
        <p14:creationId xmlns:p14="http://schemas.microsoft.com/office/powerpoint/2010/main" val="392558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She requires spinal imaging (preferably CT or MRI) but </a:t>
            </a:r>
            <a:r>
              <a:rPr lang="en-US" sz="1800" dirty="0">
                <a:solidFill>
                  <a:prstClr val="black"/>
                </a:solidFill>
                <a:latin typeface="Arial" panose="020B0604020202020204" pitchFamily="34" charset="0"/>
                <a:cs typeface="Arial" panose="020B0604020202020204" pitchFamily="34" charset="0"/>
              </a:rPr>
              <a:t>not whilst </a:t>
            </a:r>
            <a:r>
              <a:rPr lang="en-US" sz="1800" b="0" dirty="0">
                <a:solidFill>
                  <a:prstClr val="black"/>
                </a:solidFill>
                <a:latin typeface="Arial" panose="020B0604020202020204" pitchFamily="34" charset="0"/>
                <a:cs typeface="Arial" panose="020B0604020202020204" pitchFamily="34" charset="0"/>
              </a:rPr>
              <a:t>the patient is </a:t>
            </a:r>
            <a:r>
              <a:rPr lang="en-US" sz="1800" b="0" dirty="0" err="1">
                <a:solidFill>
                  <a:prstClr val="black"/>
                </a:solidFill>
                <a:latin typeface="Arial" panose="020B0604020202020204" pitchFamily="34" charset="0"/>
                <a:cs typeface="Arial" panose="020B0604020202020204" pitchFamily="34" charset="0"/>
              </a:rPr>
              <a:t>haemodynamically</a:t>
            </a:r>
            <a:r>
              <a:rPr lang="en-US" sz="1800" b="0" dirty="0">
                <a:solidFill>
                  <a:prstClr val="black"/>
                </a:solidFill>
                <a:latin typeface="Arial" panose="020B0604020202020204" pitchFamily="34" charset="0"/>
                <a:cs typeface="Arial" panose="020B0604020202020204" pitchFamily="34" charset="0"/>
              </a:rPr>
              <a:t> stable. </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Repeat the primary survey.</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Consider abdominal or pelvic bleeding and </a:t>
            </a:r>
            <a:r>
              <a:rPr lang="en-US" sz="1800" b="0" dirty="0" err="1">
                <a:solidFill>
                  <a:prstClr val="black"/>
                </a:solidFill>
                <a:latin typeface="Arial" panose="020B0604020202020204" pitchFamily="34" charset="0"/>
                <a:cs typeface="Arial" panose="020B0604020202020204" pitchFamily="34" charset="0"/>
              </a:rPr>
              <a:t>recognise</a:t>
            </a:r>
            <a:r>
              <a:rPr lang="en-US" sz="1800" b="0" dirty="0">
                <a:solidFill>
                  <a:prstClr val="black"/>
                </a:solidFill>
                <a:latin typeface="Arial" panose="020B0604020202020204" pitchFamily="34" charset="0"/>
                <a:cs typeface="Arial" panose="020B0604020202020204" pitchFamily="34" charset="0"/>
              </a:rPr>
              <a:t> the clinical findings may be masked by a lack of sensation.</a:t>
            </a:r>
          </a:p>
          <a:p>
            <a:pPr marL="228600" lvl="0" indent="-228600" defTabSz="914400">
              <a:lnSpc>
                <a:spcPct val="90000"/>
              </a:lnSpc>
              <a:spcBef>
                <a:spcPts val="1000"/>
              </a:spcBef>
              <a:buFont typeface="Arial" panose="020B0604020202020204" pitchFamily="34" charset="0"/>
              <a:buChar char="•"/>
            </a:pPr>
            <a:r>
              <a:rPr lang="en-US" sz="1800" b="0" dirty="0">
                <a:solidFill>
                  <a:prstClr val="black"/>
                </a:solidFill>
                <a:latin typeface="Arial" panose="020B0604020202020204" pitchFamily="34" charset="0"/>
                <a:cs typeface="Arial" panose="020B0604020202020204" pitchFamily="34" charset="0"/>
              </a:rPr>
              <a:t>Once other sources of shock have been ruled out, administer judicious fluids and vasopressors if neurogenic shock is suspected.</a:t>
            </a:r>
          </a:p>
          <a:p>
            <a:pPr marL="0" indent="0">
              <a:buNone/>
            </a:pPr>
            <a:endParaRPr lang="en-GB" dirty="0"/>
          </a:p>
        </p:txBody>
      </p:sp>
    </p:spTree>
    <p:extLst>
      <p:ext uri="{BB962C8B-B14F-4D97-AF65-F5344CB8AC3E}">
        <p14:creationId xmlns:p14="http://schemas.microsoft.com/office/powerpoint/2010/main" val="568452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a:bodyPr>
          <a:lstStyle/>
          <a:p>
            <a:pPr marL="0" indent="0">
              <a:buNone/>
            </a:pPr>
            <a:r>
              <a:rPr lang="en-GB" dirty="0"/>
              <a:t>Case progression</a:t>
            </a:r>
          </a:p>
          <a:p>
            <a:pPr marL="0" indent="0">
              <a:buNone/>
            </a:pPr>
            <a:r>
              <a:rPr lang="en-GB" sz="1800" b="0" dirty="0"/>
              <a:t>Both Airway and Breathing are unchanged on a repeat primary survey.</a:t>
            </a:r>
          </a:p>
          <a:p>
            <a:pPr marL="0" indent="0">
              <a:buNone/>
            </a:pPr>
            <a:r>
              <a:rPr lang="en-GB" sz="1800" b="0" dirty="0"/>
              <a:t>A modest infusion of a vasopressor is started and the BP improves to 110/70 mmHg. HR is 74. </a:t>
            </a:r>
          </a:p>
          <a:p>
            <a:pPr marL="0" indent="0">
              <a:buNone/>
            </a:pPr>
            <a:r>
              <a:rPr lang="en-GB" sz="1800" b="0" dirty="0"/>
              <a:t>Repeat FAST is negative. </a:t>
            </a:r>
          </a:p>
          <a:p>
            <a:pPr marL="0" indent="0">
              <a:buNone/>
            </a:pPr>
            <a:r>
              <a:rPr lang="en-GB" sz="1800" b="0" dirty="0"/>
              <a:t>Neurological deficits remain unchanged.</a:t>
            </a:r>
          </a:p>
          <a:p>
            <a:pPr marL="0" indent="0">
              <a:buNone/>
            </a:pPr>
            <a:r>
              <a:rPr lang="en-GB" sz="1800" b="0" dirty="0"/>
              <a:t>Imaging of the spine is performed. </a:t>
            </a:r>
          </a:p>
          <a:p>
            <a:pPr marL="0" indent="0">
              <a:buNone/>
            </a:pPr>
            <a:endParaRPr lang="en-GB" dirty="0"/>
          </a:p>
          <a:p>
            <a:pPr marL="0" indent="0">
              <a:buNone/>
            </a:pPr>
            <a:r>
              <a:rPr lang="en-GB" dirty="0"/>
              <a:t>Self-assessment question (suggested response on next slide): </a:t>
            </a:r>
          </a:p>
          <a:p>
            <a:pPr marL="0" indent="0">
              <a:buNone/>
            </a:pPr>
            <a:r>
              <a:rPr lang="en-GB" sz="1800" b="0" dirty="0"/>
              <a:t>What is the patient’s injury shown on the following x-ray?</a:t>
            </a:r>
          </a:p>
          <a:p>
            <a:pPr marL="0" indent="0">
              <a:buNone/>
            </a:pPr>
            <a:endParaRPr lang="en-GB" dirty="0"/>
          </a:p>
        </p:txBody>
      </p:sp>
    </p:spTree>
    <p:extLst>
      <p:ext uri="{BB962C8B-B14F-4D97-AF65-F5344CB8AC3E}">
        <p14:creationId xmlns:p14="http://schemas.microsoft.com/office/powerpoint/2010/main" val="2501475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pic>
        <p:nvPicPr>
          <p:cNvPr id="5" name="Content Placeholder 4"/>
          <p:cNvPicPr>
            <a:picLocks noGrp="1" noChangeAspect="1"/>
          </p:cNvPicPr>
          <p:nvPr>
            <p:ph idx="1"/>
          </p:nvPr>
        </p:nvPicPr>
        <p:blipFill>
          <a:blip r:embed="rId2"/>
          <a:stretch>
            <a:fillRect/>
          </a:stretch>
        </p:blipFill>
        <p:spPr>
          <a:xfrm>
            <a:off x="2500386" y="1193370"/>
            <a:ext cx="3574950" cy="5459629"/>
          </a:xfrm>
          <a:prstGeom prst="rect">
            <a:avLst/>
          </a:prstGeom>
        </p:spPr>
      </p:pic>
    </p:spTree>
    <p:extLst>
      <p:ext uri="{BB962C8B-B14F-4D97-AF65-F5344CB8AC3E}">
        <p14:creationId xmlns:p14="http://schemas.microsoft.com/office/powerpoint/2010/main" val="1966795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0" lvl="0" indent="0" defTabSz="914400">
              <a:lnSpc>
                <a:spcPct val="90000"/>
              </a:lnSpc>
              <a:spcBef>
                <a:spcPts val="1000"/>
              </a:spcBef>
              <a:buNone/>
            </a:pPr>
            <a:r>
              <a:rPr lang="en-US" sz="1800" b="0" dirty="0"/>
              <a:t>Lateral x-ray of the cervical spine shows C6/C7 fracture dislocation and additional C5/C6 dislocation. </a:t>
            </a:r>
          </a:p>
          <a:p>
            <a:pPr marL="228600" lvl="0" indent="-228600" defTabSz="914400">
              <a:lnSpc>
                <a:spcPct val="90000"/>
              </a:lnSpc>
              <a:spcBef>
                <a:spcPts val="1000"/>
              </a:spcBef>
              <a:buFont typeface="Arial" panose="020B0604020202020204" pitchFamily="34" charset="0"/>
              <a:buChar char="•"/>
            </a:pPr>
            <a:endParaRPr lang="en-US" sz="2800" b="0" dirty="0">
              <a:solidFill>
                <a:prstClr val="black"/>
              </a:solidFill>
              <a:latin typeface="Calibri" panose="020F0502020204030204"/>
              <a:cs typeface="+mn-cs"/>
            </a:endParaRPr>
          </a:p>
          <a:p>
            <a:pPr marL="0" lvl="0" indent="0">
              <a:lnSpc>
                <a:spcPct val="90000"/>
              </a:lnSpc>
              <a:buNone/>
            </a:pPr>
            <a:r>
              <a:rPr lang="en-US" dirty="0"/>
              <a:t>Case progression</a:t>
            </a:r>
          </a:p>
          <a:p>
            <a:pPr marL="0" lvl="0" indent="0">
              <a:lnSpc>
                <a:spcPct val="90000"/>
              </a:lnSpc>
              <a:buNone/>
            </a:pPr>
            <a:r>
              <a:rPr lang="en-US" sz="1800" b="0" dirty="0"/>
              <a:t>Arrangements are made to transfer the patient to an appropriate facility with neurosurgical capability. Restriction of cervical spine motion is maintained. The patient’s </a:t>
            </a:r>
            <a:r>
              <a:rPr lang="en-US" sz="1800" b="0" dirty="0" err="1"/>
              <a:t>haemodynamic</a:t>
            </a:r>
            <a:r>
              <a:rPr lang="en-US" sz="1800" b="0" dirty="0"/>
              <a:t> status remains improved on vasopressor treatment. No other evidence of </a:t>
            </a:r>
            <a:r>
              <a:rPr lang="en-US" sz="1800" b="0" dirty="0" err="1"/>
              <a:t>haemorrhagic</a:t>
            </a:r>
            <a:r>
              <a:rPr lang="en-US" sz="1800" b="0" dirty="0"/>
              <a:t> blood loss was found. </a:t>
            </a:r>
          </a:p>
        </p:txBody>
      </p:sp>
    </p:spTree>
    <p:extLst>
      <p:ext uri="{BB962C8B-B14F-4D97-AF65-F5344CB8AC3E}">
        <p14:creationId xmlns:p14="http://schemas.microsoft.com/office/powerpoint/2010/main" val="349298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a:bodyPr>
          <a:lstStyle/>
          <a:p>
            <a:pPr marL="0" indent="0" defTabSz="914400">
              <a:lnSpc>
                <a:spcPct val="90000"/>
              </a:lnSpc>
              <a:spcBef>
                <a:spcPts val="1000"/>
              </a:spcBef>
              <a:buNone/>
            </a:pPr>
            <a:r>
              <a:rPr lang="en-US" dirty="0">
                <a:solidFill>
                  <a:prstClr val="black"/>
                </a:solidFill>
                <a:latin typeface="Arial" panose="020B0604020202020204" pitchFamily="34" charset="0"/>
                <a:cs typeface="Arial" panose="020B0604020202020204" pitchFamily="34" charset="0"/>
              </a:rPr>
              <a:t>You have learned: </a:t>
            </a:r>
          </a:p>
          <a:p>
            <a:pPr marL="628650" lvl="1" indent="-228600" defTabSz="914400">
              <a:lnSpc>
                <a:spcPct val="90000"/>
              </a:lnSpc>
              <a:spcBef>
                <a:spcPts val="1000"/>
              </a:spcBef>
              <a:buFont typeface="Arial" panose="020B0604020202020204" pitchFamily="34" charset="0"/>
              <a:buChar char="•"/>
            </a:pPr>
            <a:r>
              <a:rPr lang="en-US" sz="2200" b="0" dirty="0">
                <a:solidFill>
                  <a:prstClr val="black"/>
                </a:solidFill>
                <a:latin typeface="Arial" panose="020B0604020202020204" pitchFamily="34" charset="0"/>
                <a:cs typeface="Arial" panose="020B0604020202020204" pitchFamily="34" charset="0"/>
              </a:rPr>
              <a:t>How to perform a focused initial neurological assessment, including:</a:t>
            </a:r>
          </a:p>
          <a:p>
            <a:pPr marL="1085850" lvl="2" defTabSz="914400">
              <a:lnSpc>
                <a:spcPct val="90000"/>
              </a:lnSpc>
              <a:spcBef>
                <a:spcPts val="500"/>
              </a:spcBef>
              <a:buClrTx/>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Calculate GCS</a:t>
            </a:r>
          </a:p>
          <a:p>
            <a:pPr marL="1085850" lvl="2" defTabSz="914400">
              <a:lnSpc>
                <a:spcPct val="90000"/>
              </a:lnSpc>
              <a:spcBef>
                <a:spcPts val="500"/>
              </a:spcBef>
              <a:buClrTx/>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Pupil examination</a:t>
            </a:r>
          </a:p>
          <a:p>
            <a:pPr marL="1085850" lvl="2" defTabSz="914400">
              <a:lnSpc>
                <a:spcPct val="90000"/>
              </a:lnSpc>
              <a:spcBef>
                <a:spcPts val="500"/>
              </a:spcBef>
              <a:buClrTx/>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Lateralizing signs</a:t>
            </a:r>
          </a:p>
          <a:p>
            <a:pPr marL="628650" lvl="1" indent="-228600" defTabSz="914400">
              <a:lnSpc>
                <a:spcPct val="90000"/>
              </a:lnSpc>
              <a:spcBef>
                <a:spcPts val="1000"/>
              </a:spcBef>
              <a:buFont typeface="Arial" panose="020B0604020202020204" pitchFamily="34" charset="0"/>
              <a:buChar char="•"/>
            </a:pPr>
            <a:r>
              <a:rPr lang="en-US" sz="2200" dirty="0">
                <a:solidFill>
                  <a:prstClr val="black"/>
                </a:solidFill>
                <a:latin typeface="Arial" panose="020B0604020202020204" pitchFamily="34" charset="0"/>
                <a:cs typeface="Arial" panose="020B0604020202020204" pitchFamily="34" charset="0"/>
              </a:rPr>
              <a:t>How to perform evaluation of a spinal injury including:</a:t>
            </a:r>
          </a:p>
          <a:p>
            <a:pPr marL="1085850" lvl="2" defTabSz="914400">
              <a:lnSpc>
                <a:spcPct val="90000"/>
              </a:lnSpc>
              <a:spcBef>
                <a:spcPts val="500"/>
              </a:spcBef>
              <a:buClrTx/>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Maintain restriction of cervical spine movement.</a:t>
            </a:r>
          </a:p>
          <a:p>
            <a:pPr marL="1085850" lvl="2" defTabSz="914400">
              <a:lnSpc>
                <a:spcPct val="90000"/>
              </a:lnSpc>
              <a:spcBef>
                <a:spcPts val="500"/>
              </a:spcBef>
              <a:buClrTx/>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Identify signs, symptoms and treatment of neurogenic shock.</a:t>
            </a:r>
          </a:p>
          <a:p>
            <a:pPr marL="1085850" lvl="2" defTabSz="914400">
              <a:lnSpc>
                <a:spcPct val="90000"/>
              </a:lnSpc>
              <a:spcBef>
                <a:spcPts val="500"/>
              </a:spcBef>
              <a:buClrTx/>
              <a:buFont typeface="Arial" panose="020B0604020202020204" pitchFamily="34" charset="0"/>
              <a:buChar char="•"/>
            </a:pPr>
            <a:r>
              <a:rPr lang="en-US" sz="1800" dirty="0">
                <a:solidFill>
                  <a:prstClr val="black"/>
                </a:solidFill>
                <a:latin typeface="Arial" panose="020B0604020202020204" pitchFamily="34" charset="0"/>
                <a:cs typeface="Arial" panose="020B0604020202020204" pitchFamily="34" charset="0"/>
              </a:rPr>
              <a:t>Identify signs and symptoms of spinal cord injury.</a:t>
            </a:r>
          </a:p>
          <a:p>
            <a:pPr marL="0" indent="0">
              <a:buNone/>
            </a:pPr>
            <a:endParaRPr lang="en-GB" dirty="0"/>
          </a:p>
        </p:txBody>
      </p:sp>
    </p:spTree>
    <p:extLst>
      <p:ext uri="{BB962C8B-B14F-4D97-AF65-F5344CB8AC3E}">
        <p14:creationId xmlns:p14="http://schemas.microsoft.com/office/powerpoint/2010/main" val="1236309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Learning</a:t>
            </a:r>
          </a:p>
        </p:txBody>
      </p:sp>
      <p:sp>
        <p:nvSpPr>
          <p:cNvPr id="3" name="Content Placeholder 2"/>
          <p:cNvSpPr>
            <a:spLocks noGrp="1"/>
          </p:cNvSpPr>
          <p:nvPr>
            <p:ph idx="1"/>
          </p:nvPr>
        </p:nvSpPr>
        <p:spPr/>
        <p:txBody>
          <a:bodyPr/>
          <a:lstStyle/>
          <a:p>
            <a:pPr marL="0" indent="0">
              <a:buNone/>
            </a:pPr>
            <a:r>
              <a:rPr lang="en-GB" sz="1800" b="0" dirty="0"/>
              <a:t>The prevention of secondary brain injury is one of the main goals of using a systematic ABCD approach in the traumatic brain injured patient. A focused neurological examination (GCS, pupils, lateralizing signs) allows for rapid identification of the need for intervention. A systematic and detailed examination of both motor and sensory function can provide clues as to the level and severity of a spinal cord injury. Haemorrhage is the most common cause of shock in the trauma patient but other causes, including neurogenic shock, occur and should be considered.</a:t>
            </a:r>
          </a:p>
          <a:p>
            <a:endParaRPr lang="en-GB" dirty="0"/>
          </a:p>
        </p:txBody>
      </p:sp>
    </p:spTree>
    <p:extLst>
      <p:ext uri="{BB962C8B-B14F-4D97-AF65-F5344CB8AC3E}">
        <p14:creationId xmlns:p14="http://schemas.microsoft.com/office/powerpoint/2010/main" val="3519308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pPr marL="0" indent="0">
              <a:buNone/>
            </a:pPr>
            <a:r>
              <a:rPr lang="en-GB" dirty="0"/>
              <a:t>Learning Outcomes - by the end of this module, you will:</a:t>
            </a:r>
          </a:p>
          <a:p>
            <a:pPr lvl="1"/>
            <a:r>
              <a:rPr lang="en-GB" sz="2200" dirty="0"/>
              <a:t>Know how to perform a focused (Primary Survey) neurological evaluation, which includes:</a:t>
            </a:r>
          </a:p>
          <a:p>
            <a:pPr lvl="2"/>
            <a:r>
              <a:rPr lang="en-GB" sz="1800" dirty="0">
                <a:latin typeface="Arial" panose="020B0604020202020204" pitchFamily="34" charset="0"/>
                <a:cs typeface="Arial" panose="020B0604020202020204" pitchFamily="34" charset="0"/>
              </a:rPr>
              <a:t>Calculate a Glasgow Coma Scale score (GCS)</a:t>
            </a:r>
          </a:p>
          <a:p>
            <a:pPr lvl="2"/>
            <a:r>
              <a:rPr lang="en-GB" sz="1800" dirty="0">
                <a:latin typeface="Arial" panose="020B0604020202020204" pitchFamily="34" charset="0"/>
                <a:cs typeface="Arial" panose="020B0604020202020204" pitchFamily="34" charset="0"/>
              </a:rPr>
              <a:t>Understand how to assess the pupils</a:t>
            </a:r>
          </a:p>
          <a:p>
            <a:pPr lvl="2"/>
            <a:r>
              <a:rPr lang="en-GB" sz="1800" dirty="0">
                <a:latin typeface="Arial" panose="020B0604020202020204" pitchFamily="34" charset="0"/>
                <a:cs typeface="Arial" panose="020B0604020202020204" pitchFamily="34" charset="0"/>
              </a:rPr>
              <a:t>Know how to look for lateralizing signs</a:t>
            </a:r>
          </a:p>
          <a:p>
            <a:pPr lvl="1"/>
            <a:r>
              <a:rPr lang="en-GB" sz="2200" dirty="0"/>
              <a:t>Describe how to assess a spinal injury during the Secondary Survey</a:t>
            </a:r>
          </a:p>
        </p:txBody>
      </p:sp>
    </p:spTree>
    <p:extLst>
      <p:ext uri="{BB962C8B-B14F-4D97-AF65-F5344CB8AC3E}">
        <p14:creationId xmlns:p14="http://schemas.microsoft.com/office/powerpoint/2010/main" val="1933237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Scenario 1</a:t>
            </a:r>
          </a:p>
        </p:txBody>
      </p:sp>
      <p:sp>
        <p:nvSpPr>
          <p:cNvPr id="3" name="Content Placeholder 2"/>
          <p:cNvSpPr>
            <a:spLocks noGrp="1"/>
          </p:cNvSpPr>
          <p:nvPr>
            <p:ph idx="1"/>
          </p:nvPr>
        </p:nvSpPr>
        <p:spPr/>
        <p:txBody>
          <a:bodyPr>
            <a:normAutofit fontScale="92500" lnSpcReduction="10000"/>
          </a:bodyPr>
          <a:lstStyle/>
          <a:p>
            <a:pPr marL="0" lvl="0" indent="0" defTabSz="914400">
              <a:lnSpc>
                <a:spcPct val="110000"/>
              </a:lnSpc>
              <a:spcBef>
                <a:spcPts val="1000"/>
              </a:spcBef>
              <a:buNone/>
            </a:pPr>
            <a:r>
              <a:rPr lang="en-GB" sz="2600" dirty="0">
                <a:solidFill>
                  <a:prstClr val="black"/>
                </a:solidFill>
                <a:latin typeface="Arial" panose="020B0604020202020204" pitchFamily="34" charset="0"/>
                <a:cs typeface="Arial" panose="020B0604020202020204" pitchFamily="34" charset="0"/>
              </a:rPr>
              <a:t>M</a:t>
            </a:r>
            <a:r>
              <a:rPr lang="en-US" sz="2600" b="0" dirty="0">
                <a:solidFill>
                  <a:prstClr val="black"/>
                </a:solidFill>
                <a:latin typeface="Calibri" panose="020F0502020204030204"/>
              </a:rPr>
              <a:t>	</a:t>
            </a:r>
            <a:r>
              <a:rPr lang="en-US" sz="1900" b="0" dirty="0">
                <a:solidFill>
                  <a:prstClr val="black"/>
                </a:solidFill>
                <a:latin typeface="Arial" panose="020B0604020202020204" pitchFamily="34" charset="0"/>
                <a:cs typeface="Arial" panose="020B0604020202020204" pitchFamily="34" charset="0"/>
              </a:rPr>
              <a:t>65-year-old man is taken to the emergency department after a motor 	vehicle collision while driving home at 30 mph from a public house. He 	is currently being treated for a recent deep vein thrombosis.</a:t>
            </a:r>
            <a:endParaRPr lang="en-GB" sz="1900" b="0" dirty="0">
              <a:solidFill>
                <a:prstClr val="black"/>
              </a:solidFill>
              <a:latin typeface="Arial" panose="020B0604020202020204" pitchFamily="34" charset="0"/>
              <a:cs typeface="Arial" panose="020B0604020202020204" pitchFamily="34" charset="0"/>
            </a:endParaRPr>
          </a:p>
          <a:p>
            <a:pPr marL="0" lvl="0" indent="0" defTabSz="914400">
              <a:lnSpc>
                <a:spcPct val="110000"/>
              </a:lnSpc>
              <a:spcBef>
                <a:spcPts val="1000"/>
              </a:spcBef>
              <a:buNone/>
            </a:pPr>
            <a:r>
              <a:rPr lang="en-GB" sz="2600" dirty="0">
                <a:solidFill>
                  <a:prstClr val="black"/>
                </a:solidFill>
                <a:latin typeface="Arial" panose="020B0604020202020204" pitchFamily="34" charset="0"/>
                <a:cs typeface="Arial" panose="020B0604020202020204" pitchFamily="34" charset="0"/>
              </a:rPr>
              <a:t>I</a:t>
            </a:r>
            <a:r>
              <a:rPr lang="en-US" sz="1900" b="0" dirty="0">
                <a:solidFill>
                  <a:prstClr val="black"/>
                </a:solidFill>
                <a:latin typeface="Arial" panose="020B0604020202020204" pitchFamily="34" charset="0"/>
                <a:cs typeface="Arial" panose="020B0604020202020204" pitchFamily="34" charset="0"/>
              </a:rPr>
              <a:t>	He has a left scalp contusion. He smells strongly of alcohol and is 	thought to have suffered a 	concussion as well as being intoxicated.</a:t>
            </a:r>
          </a:p>
          <a:p>
            <a:pPr marL="0" lvl="0" indent="0" defTabSz="914400">
              <a:lnSpc>
                <a:spcPct val="110000"/>
              </a:lnSpc>
              <a:spcBef>
                <a:spcPts val="1000"/>
              </a:spcBef>
              <a:buNone/>
            </a:pPr>
            <a:r>
              <a:rPr lang="en-GB" sz="2600" dirty="0">
                <a:solidFill>
                  <a:prstClr val="black"/>
                </a:solidFill>
                <a:latin typeface="Arial" panose="020B0604020202020204" pitchFamily="34" charset="0"/>
                <a:cs typeface="Arial" panose="020B0604020202020204" pitchFamily="34" charset="0"/>
              </a:rPr>
              <a:t>S</a:t>
            </a:r>
            <a:r>
              <a:rPr lang="en-US" sz="1900" b="0" dirty="0">
                <a:solidFill>
                  <a:prstClr val="black"/>
                </a:solidFill>
                <a:latin typeface="Arial" panose="020B0604020202020204" pitchFamily="34" charset="0"/>
                <a:cs typeface="Arial" panose="020B0604020202020204" pitchFamily="34" charset="0"/>
              </a:rPr>
              <a:t>	Vital signs: HR 80, BP 120/75 mmHg, RR 12, SpO</a:t>
            </a:r>
            <a:r>
              <a:rPr lang="en-US" sz="1900" b="0" baseline="-25000" dirty="0">
                <a:solidFill>
                  <a:prstClr val="black"/>
                </a:solidFill>
                <a:latin typeface="Arial" panose="020B0604020202020204" pitchFamily="34" charset="0"/>
                <a:cs typeface="Arial" panose="020B0604020202020204" pitchFamily="34" charset="0"/>
              </a:rPr>
              <a:t>2</a:t>
            </a:r>
            <a:r>
              <a:rPr lang="en-US" sz="1900" b="0" dirty="0">
                <a:solidFill>
                  <a:prstClr val="black"/>
                </a:solidFill>
                <a:latin typeface="Arial" panose="020B0604020202020204" pitchFamily="34" charset="0"/>
                <a:cs typeface="Arial" panose="020B0604020202020204" pitchFamily="34" charset="0"/>
              </a:rPr>
              <a:t> 99% on air</a:t>
            </a:r>
            <a:endParaRPr lang="en-GB" sz="1900" b="0" dirty="0">
              <a:solidFill>
                <a:prstClr val="black"/>
              </a:solidFill>
              <a:latin typeface="Arial" panose="020B0604020202020204" pitchFamily="34" charset="0"/>
              <a:cs typeface="Arial" panose="020B0604020202020204" pitchFamily="34" charset="0"/>
            </a:endParaRPr>
          </a:p>
          <a:p>
            <a:pPr marL="0" lvl="0" indent="0" defTabSz="914400">
              <a:lnSpc>
                <a:spcPct val="110000"/>
              </a:lnSpc>
              <a:spcBef>
                <a:spcPts val="1000"/>
              </a:spcBef>
              <a:buNone/>
            </a:pPr>
            <a:r>
              <a:rPr lang="en-GB" sz="2600" dirty="0">
                <a:solidFill>
                  <a:prstClr val="black"/>
                </a:solidFill>
                <a:latin typeface="Arial" panose="020B0604020202020204" pitchFamily="34" charset="0"/>
                <a:cs typeface="Arial" panose="020B0604020202020204" pitchFamily="34" charset="0"/>
              </a:rPr>
              <a:t>T</a:t>
            </a:r>
            <a:r>
              <a:rPr lang="en-US" sz="1900" b="0" dirty="0">
                <a:solidFill>
                  <a:prstClr val="black"/>
                </a:solidFill>
                <a:latin typeface="Arial" panose="020B0604020202020204" pitchFamily="34" charset="0"/>
                <a:cs typeface="Arial" panose="020B0604020202020204" pitchFamily="34" charset="0"/>
              </a:rPr>
              <a:t>	He has a cervical collar in place and spinal motion is restricted.</a:t>
            </a:r>
            <a:endParaRPr lang="en-GB" sz="1900" b="0" dirty="0">
              <a:solidFill>
                <a:prstClr val="black"/>
              </a:solidFill>
              <a:latin typeface="Arial" panose="020B0604020202020204" pitchFamily="34" charset="0"/>
              <a:cs typeface="Arial" panose="020B0604020202020204" pitchFamily="34" charset="0"/>
            </a:endParaRPr>
          </a:p>
          <a:p>
            <a:pPr marL="0" lvl="0" indent="0" defTabSz="914400">
              <a:lnSpc>
                <a:spcPct val="90000"/>
              </a:lnSpc>
              <a:spcBef>
                <a:spcPts val="1000"/>
              </a:spcBef>
              <a:buNone/>
            </a:pPr>
            <a:r>
              <a:rPr lang="en-US" sz="2600" b="0" dirty="0">
                <a:solidFill>
                  <a:prstClr val="black"/>
                </a:solidFill>
                <a:latin typeface="Calibri" panose="020F0502020204030204"/>
              </a:rPr>
              <a:t> </a:t>
            </a:r>
            <a:endParaRPr lang="en-GB" sz="2600" b="0" dirty="0">
              <a:solidFill>
                <a:prstClr val="black"/>
              </a:solidFill>
              <a:latin typeface="Calibri" panose="020F0502020204030204"/>
            </a:endParaRPr>
          </a:p>
          <a:p>
            <a:pPr marL="0" lvl="0" indent="0" defTabSz="914400">
              <a:lnSpc>
                <a:spcPct val="90000"/>
              </a:lnSpc>
              <a:spcBef>
                <a:spcPts val="1000"/>
              </a:spcBef>
              <a:buNone/>
            </a:pPr>
            <a:r>
              <a:rPr lang="en-US" sz="2600" dirty="0">
                <a:solidFill>
                  <a:prstClr val="black"/>
                </a:solidFill>
                <a:latin typeface="Arial" panose="020B0604020202020204" pitchFamily="34" charset="0"/>
                <a:cs typeface="Arial" panose="020B0604020202020204" pitchFamily="34" charset="0"/>
              </a:rPr>
              <a:t>Self-assessment question (suggested responses on next slide):</a:t>
            </a:r>
            <a:r>
              <a:rPr lang="en-US" sz="2600" b="0" dirty="0">
                <a:solidFill>
                  <a:prstClr val="black"/>
                </a:solidFill>
                <a:latin typeface="Arial" panose="020B0604020202020204" pitchFamily="34" charset="0"/>
                <a:cs typeface="Arial" panose="020B0604020202020204" pitchFamily="34" charset="0"/>
              </a:rPr>
              <a:t>  </a:t>
            </a:r>
            <a:endParaRPr lang="en-GB" sz="2600" b="0" dirty="0">
              <a:solidFill>
                <a:prstClr val="black"/>
              </a:solidFill>
              <a:latin typeface="Arial" panose="020B0604020202020204" pitchFamily="34" charset="0"/>
              <a:cs typeface="Arial" panose="020B0604020202020204" pitchFamily="34" charset="0"/>
            </a:endParaRPr>
          </a:p>
          <a:p>
            <a:pPr marL="0" lvl="0" indent="0" defTabSz="914400">
              <a:lnSpc>
                <a:spcPct val="90000"/>
              </a:lnSpc>
              <a:spcBef>
                <a:spcPts val="1000"/>
              </a:spcBef>
              <a:buNone/>
            </a:pPr>
            <a:r>
              <a:rPr lang="en-US" sz="1900" b="0" dirty="0">
                <a:solidFill>
                  <a:prstClr val="black"/>
                </a:solidFill>
                <a:latin typeface="Arial" panose="020B0604020202020204" pitchFamily="34" charset="0"/>
                <a:cs typeface="Arial" panose="020B0604020202020204" pitchFamily="34" charset="0"/>
              </a:rPr>
              <a:t>How would you begin your patient assessment?</a:t>
            </a:r>
            <a:endParaRPr lang="en-GB" sz="1900" b="0" dirty="0">
              <a:solidFill>
                <a:prstClr val="black"/>
              </a:solidFill>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320599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lstStyle/>
          <a:p>
            <a:r>
              <a:rPr lang="en-GB" b="0" dirty="0"/>
              <a:t>A rapid primary survey assessing airway, breathing and circulation should be performed while maintaining restriction of cervical spine motion. </a:t>
            </a:r>
          </a:p>
          <a:p>
            <a:r>
              <a:rPr lang="en-GB" b="0" dirty="0"/>
              <a:t>A rapid and focused neurological examination is part of the primary survey. This includes assessment of:</a:t>
            </a:r>
          </a:p>
          <a:p>
            <a:pPr lvl="1"/>
            <a:r>
              <a:rPr lang="en-GB" dirty="0"/>
              <a:t>GCS </a:t>
            </a:r>
          </a:p>
          <a:p>
            <a:pPr lvl="1"/>
            <a:r>
              <a:rPr lang="en-GB" dirty="0"/>
              <a:t>Pupils</a:t>
            </a:r>
          </a:p>
          <a:p>
            <a:pPr lvl="1"/>
            <a:r>
              <a:rPr lang="en-GB" dirty="0"/>
              <a:t>Lateralizing signs </a:t>
            </a:r>
          </a:p>
          <a:p>
            <a:endParaRPr lang="en-GB" dirty="0"/>
          </a:p>
        </p:txBody>
      </p:sp>
    </p:spTree>
    <p:extLst>
      <p:ext uri="{BB962C8B-B14F-4D97-AF65-F5344CB8AC3E}">
        <p14:creationId xmlns:p14="http://schemas.microsoft.com/office/powerpoint/2010/main" val="79689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Disability</a:t>
            </a:r>
          </a:p>
        </p:txBody>
      </p:sp>
      <p:sp>
        <p:nvSpPr>
          <p:cNvPr id="3" name="Content Placeholder 2"/>
          <p:cNvSpPr>
            <a:spLocks noGrp="1"/>
          </p:cNvSpPr>
          <p:nvPr>
            <p:ph idx="1"/>
          </p:nvPr>
        </p:nvSpPr>
        <p:spPr/>
        <p:txBody>
          <a:bodyPr>
            <a:normAutofit lnSpcReduction="10000"/>
          </a:bodyPr>
          <a:lstStyle/>
          <a:p>
            <a:pPr marL="0" lvl="0" indent="0">
              <a:buNone/>
            </a:pPr>
            <a:r>
              <a:rPr lang="en-GB" dirty="0"/>
              <a:t>Case progression  </a:t>
            </a:r>
          </a:p>
          <a:p>
            <a:pPr marL="0" lvl="0" indent="0">
              <a:buNone/>
            </a:pPr>
            <a:r>
              <a:rPr lang="en-GB" sz="1900" b="0" dirty="0"/>
              <a:t>The patient’s airway is clear, he is breathing spontaneously without difficulty.  No injuries or abnormalities of A or B are noted. He is hemodynamically normal with no evidence of haemorrhage. </a:t>
            </a:r>
          </a:p>
          <a:p>
            <a:pPr marL="0" lvl="0" indent="0">
              <a:buNone/>
            </a:pPr>
            <a:r>
              <a:rPr lang="en-GB" sz="1900" b="0" dirty="0"/>
              <a:t>His eyes are open. He appears confused and pushes away the examiner’s hands in response to fingertip pressure. His pupils are equal and reactive and there are no lateralizing signs. </a:t>
            </a:r>
          </a:p>
          <a:p>
            <a:pPr lvl="0"/>
            <a:endParaRPr lang="en-GB" dirty="0"/>
          </a:p>
          <a:p>
            <a:pPr marL="0" lvl="0" indent="0">
              <a:buNone/>
            </a:pPr>
            <a:r>
              <a:rPr lang="en-GB" dirty="0"/>
              <a:t>Self-assessed skill acquisition point: calculate the GCS for this patient.</a:t>
            </a:r>
          </a:p>
          <a:p>
            <a:pPr lvl="0"/>
            <a:endParaRPr lang="en-GB" dirty="0"/>
          </a:p>
          <a:p>
            <a:pPr marL="0" lvl="0" indent="0">
              <a:buNone/>
            </a:pPr>
            <a:r>
              <a:rPr lang="en-GB" b="0" dirty="0"/>
              <a:t>The Glasgow Coma Scale is shown in the following slides to assist you.</a:t>
            </a:r>
          </a:p>
          <a:p>
            <a:pPr marL="0" indent="0">
              <a:buNone/>
            </a:pPr>
            <a:endParaRPr lang="en-GB" dirty="0"/>
          </a:p>
        </p:txBody>
      </p:sp>
    </p:spTree>
    <p:extLst>
      <p:ext uri="{BB962C8B-B14F-4D97-AF65-F5344CB8AC3E}">
        <p14:creationId xmlns:p14="http://schemas.microsoft.com/office/powerpoint/2010/main" val="84975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Glasgow Coma Scale (GCS)- Revised</a:t>
            </a:r>
            <a:endParaRPr lang="en-GB" dirty="0"/>
          </a:p>
        </p:txBody>
      </p:sp>
      <p:pic>
        <p:nvPicPr>
          <p:cNvPr id="4" name="Content Placeholder 3"/>
          <p:cNvPicPr>
            <a:picLocks noGrp="1" noChangeAspect="1"/>
          </p:cNvPicPr>
          <p:nvPr>
            <p:ph idx="1"/>
          </p:nvPr>
        </p:nvPicPr>
        <p:blipFill>
          <a:blip r:embed="rId2"/>
          <a:stretch>
            <a:fillRect/>
          </a:stretch>
        </p:blipFill>
        <p:spPr>
          <a:xfrm>
            <a:off x="2081568" y="2607296"/>
            <a:ext cx="4980864" cy="2511770"/>
          </a:xfrm>
          <a:prstGeom prst="rect">
            <a:avLst/>
          </a:prstGeom>
        </p:spPr>
      </p:pic>
    </p:spTree>
    <p:extLst>
      <p:ext uri="{BB962C8B-B14F-4D97-AF65-F5344CB8AC3E}">
        <p14:creationId xmlns:p14="http://schemas.microsoft.com/office/powerpoint/2010/main" val="2448359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Glasgow Coma Scale (GCS)- Revised</a:t>
            </a:r>
          </a:p>
        </p:txBody>
      </p:sp>
      <p:pic>
        <p:nvPicPr>
          <p:cNvPr id="4" name="Content Placeholder 3"/>
          <p:cNvPicPr>
            <a:picLocks noGrp="1" noChangeAspect="1"/>
          </p:cNvPicPr>
          <p:nvPr>
            <p:ph idx="1"/>
          </p:nvPr>
        </p:nvPicPr>
        <p:blipFill>
          <a:blip r:embed="rId2"/>
          <a:stretch>
            <a:fillRect/>
          </a:stretch>
        </p:blipFill>
        <p:spPr>
          <a:xfrm>
            <a:off x="1990120" y="2518897"/>
            <a:ext cx="5163760" cy="2688569"/>
          </a:xfrm>
          <a:prstGeom prst="rect">
            <a:avLst/>
          </a:prstGeom>
        </p:spPr>
      </p:pic>
    </p:spTree>
    <p:extLst>
      <p:ext uri="{BB962C8B-B14F-4D97-AF65-F5344CB8AC3E}">
        <p14:creationId xmlns:p14="http://schemas.microsoft.com/office/powerpoint/2010/main" val="290764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Glasgow Coma Scale (GCS)- Revised</a:t>
            </a:r>
          </a:p>
        </p:txBody>
      </p:sp>
      <p:pic>
        <p:nvPicPr>
          <p:cNvPr id="4" name="Content Placeholder 3"/>
          <p:cNvPicPr>
            <a:picLocks noGrp="1" noChangeAspect="1"/>
          </p:cNvPicPr>
          <p:nvPr>
            <p:ph idx="1"/>
          </p:nvPr>
        </p:nvPicPr>
        <p:blipFill>
          <a:blip r:embed="rId2"/>
          <a:stretch>
            <a:fillRect/>
          </a:stretch>
        </p:blipFill>
        <p:spPr>
          <a:xfrm>
            <a:off x="2075471" y="2336001"/>
            <a:ext cx="4993057" cy="3054361"/>
          </a:xfrm>
          <a:prstGeom prst="rect">
            <a:avLst/>
          </a:prstGeom>
        </p:spPr>
      </p:pic>
    </p:spTree>
    <p:extLst>
      <p:ext uri="{BB962C8B-B14F-4D97-AF65-F5344CB8AC3E}">
        <p14:creationId xmlns:p14="http://schemas.microsoft.com/office/powerpoint/2010/main" val="3397661996"/>
      </p:ext>
    </p:extLst>
  </p:cSld>
  <p:clrMapOvr>
    <a:masterClrMapping/>
  </p:clrMapOvr>
</p:sld>
</file>

<file path=ppt/theme/theme1.xml><?xml version="1.0" encoding="utf-8"?>
<a:theme xmlns:a="http://schemas.openxmlformats.org/drawingml/2006/main" name="RCS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TotalTime>
  <Words>1458</Words>
  <Application>Microsoft Office PowerPoint</Application>
  <PresentationFormat>On-screen Show (4:3)</PresentationFormat>
  <Paragraphs>151</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Georgia</vt:lpstr>
      <vt:lpstr>RCS Powerpoint</vt:lpstr>
      <vt:lpstr>Disability in the Assessment and Management of the Trauma Patient Unfolding scenarios Practical skills Reflective self-assessment</vt:lpstr>
      <vt:lpstr>Disability</vt:lpstr>
      <vt:lpstr>Disability</vt:lpstr>
      <vt:lpstr>Clinical Scenario 1</vt:lpstr>
      <vt:lpstr>Disability</vt:lpstr>
      <vt:lpstr>Disability</vt:lpstr>
      <vt:lpstr>Glasgow Coma Scale (GCS)- Revised</vt:lpstr>
      <vt:lpstr>Glasgow Coma Scale (GCS)- Revised</vt:lpstr>
      <vt:lpstr>Glasgow Coma Scale (GCS)- Revised</vt:lpstr>
      <vt:lpstr>Disability</vt:lpstr>
      <vt:lpstr>Disability</vt:lpstr>
      <vt:lpstr>Disability</vt:lpstr>
      <vt:lpstr>Disability</vt:lpstr>
      <vt:lpstr>Disability</vt:lpstr>
      <vt:lpstr>Disability</vt:lpstr>
      <vt:lpstr>Disability</vt:lpstr>
      <vt:lpstr>Clinical Scenario 2</vt:lpstr>
      <vt:lpstr>Disability</vt:lpstr>
      <vt:lpstr>Disability</vt:lpstr>
      <vt:lpstr>Disability</vt:lpstr>
      <vt:lpstr>Disability</vt:lpstr>
      <vt:lpstr>Disability</vt:lpstr>
      <vt:lpstr>Disability</vt:lpstr>
      <vt:lpstr>Disability</vt:lpstr>
      <vt:lpstr>Disability</vt:lpstr>
      <vt:lpstr>Disability</vt:lpstr>
      <vt:lpstr>Disability</vt:lpstr>
      <vt:lpstr>Further Learning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Royal College of  Surgeons of England</dc:title>
  <dc:creator>Gerrish, Rebecca</dc:creator>
  <cp:lastModifiedBy>Timothy Lowe</cp:lastModifiedBy>
  <cp:revision>19</cp:revision>
  <dcterms:created xsi:type="dcterms:W3CDTF">2016-01-28T11:35:41Z</dcterms:created>
  <dcterms:modified xsi:type="dcterms:W3CDTF">2020-04-16T11:13:42Z</dcterms:modified>
</cp:coreProperties>
</file>