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595"/>
  </p:normalViewPr>
  <p:slideViewPr>
    <p:cSldViewPr snapToGrid="0" snapToObjects="1" showGuides="1">
      <p:cViewPr varScale="1">
        <p:scale>
          <a:sx n="69" d="100"/>
          <a:sy n="69" d="100"/>
        </p:scale>
        <p:origin x="1410" y="48"/>
      </p:cViewPr>
      <p:guideLst>
        <p:guide orient="horz" pos="2160"/>
        <p:guide pos="33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9A9B1-BFD8-4178-86D5-869FB0EBFCA1}" type="datetimeFigureOut">
              <a:rPr lang="en-GB" smtClean="0"/>
              <a:t>16/04/2020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81248-5438-468E-AE8C-12D73D31FDAC}" type="slidenum">
              <a:rPr lang="en-GB" smtClean="0"/>
              <a:t>‹#›</a:t>
            </a:fld>
            <a:endParaRPr lang="en-GB"/>
          </a:p>
        </p:txBody>
      </p:sp>
    </p:spTree>
    <p:extLst>
      <p:ext uri="{BB962C8B-B14F-4D97-AF65-F5344CB8AC3E}">
        <p14:creationId xmlns:p14="http://schemas.microsoft.com/office/powerpoint/2010/main" val="4078427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281248-5438-468E-AE8C-12D73D31FDAC}" type="slidenum">
              <a:rPr lang="en-GB" smtClean="0"/>
              <a:t>1</a:t>
            </a:fld>
            <a:endParaRPr lang="en-GB"/>
          </a:p>
        </p:txBody>
      </p:sp>
    </p:spTree>
    <p:extLst>
      <p:ext uri="{BB962C8B-B14F-4D97-AF65-F5344CB8AC3E}">
        <p14:creationId xmlns:p14="http://schemas.microsoft.com/office/powerpoint/2010/main" val="2405766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3968"/>
          </a:xfrm>
          <a:prstGeom prst="rect">
            <a:avLst/>
          </a:prstGeom>
        </p:spPr>
      </p:pic>
      <p:sp>
        <p:nvSpPr>
          <p:cNvPr id="2" name="Title 1"/>
          <p:cNvSpPr>
            <a:spLocks noGrp="1"/>
          </p:cNvSpPr>
          <p:nvPr>
            <p:ph type="ctrTitle"/>
          </p:nvPr>
        </p:nvSpPr>
        <p:spPr>
          <a:xfrm>
            <a:off x="446370" y="3304068"/>
            <a:ext cx="7772400" cy="1470025"/>
          </a:xfrm>
        </p:spPr>
        <p:txBody>
          <a:bodyPr anchor="t">
            <a:normAutofit/>
          </a:bodyPr>
          <a:lstStyle>
            <a:lvl1pPr algn="l">
              <a:defRPr sz="2800">
                <a:solidFill>
                  <a:schemeClr val="bg1"/>
                </a:solidFill>
                <a:latin typeface="Georgia"/>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424277" y="5280662"/>
            <a:ext cx="6400800" cy="1752600"/>
          </a:xfrm>
        </p:spPr>
        <p:txBody>
          <a:bodyPr>
            <a:normAutofit/>
          </a:bodyPr>
          <a:lstStyle>
            <a:lvl1pPr marL="0" indent="0" algn="l">
              <a:buNone/>
              <a:defRPr sz="22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2215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613776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221473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358605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38503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86288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33656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48694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91956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3558309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5A9191-0F5B-3249-B410-D30EC1D1AFD1}" type="datetimeFigureOut">
              <a:rPr lang="en-US" smtClean="0"/>
              <a:t>4/16/2020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03AC1E2-108F-3C4D-A8F3-9774ED554CC0}" type="slidenum">
              <a:rPr lang="en-US" smtClean="0"/>
              <a:t>‹#›</a:t>
            </a:fld>
            <a:endParaRPr lang="en-US"/>
          </a:p>
        </p:txBody>
      </p:sp>
    </p:spTree>
    <p:extLst>
      <p:ext uri="{BB962C8B-B14F-4D97-AF65-F5344CB8AC3E}">
        <p14:creationId xmlns:p14="http://schemas.microsoft.com/office/powerpoint/2010/main" val="140100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3"/>
          <a:stretch>
            <a:fillRect/>
          </a:stretch>
        </p:blipFill>
        <p:spPr>
          <a:xfrm>
            <a:off x="0" y="0"/>
            <a:ext cx="9144000" cy="6853968"/>
          </a:xfrm>
          <a:prstGeom prst="rect">
            <a:avLst/>
          </a:prstGeom>
        </p:spPr>
      </p:pic>
      <p:sp>
        <p:nvSpPr>
          <p:cNvPr id="2" name="Title Placeholder 1"/>
          <p:cNvSpPr>
            <a:spLocks noGrp="1"/>
          </p:cNvSpPr>
          <p:nvPr>
            <p:ph type="title"/>
          </p:nvPr>
        </p:nvSpPr>
        <p:spPr>
          <a:xfrm>
            <a:off x="425970" y="482858"/>
            <a:ext cx="8229600" cy="11430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543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kern="1200">
          <a:solidFill>
            <a:srgbClr val="323232"/>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b="1" kern="1200">
          <a:solidFill>
            <a:srgbClr val="323232"/>
          </a:solidFill>
          <a:latin typeface="Arial"/>
          <a:ea typeface="+mn-ea"/>
          <a:cs typeface="Arial"/>
        </a:defRPr>
      </a:lvl1pPr>
      <a:lvl2pPr marL="742950" indent="-285750" algn="l" defTabSz="457200" rtl="0" eaLnBrk="1" latinLnBrk="0" hangingPunct="1">
        <a:spcBef>
          <a:spcPct val="20000"/>
        </a:spcBef>
        <a:buClr>
          <a:srgbClr val="323232"/>
        </a:buClr>
        <a:buFont typeface="Arial"/>
        <a:buChar char="•"/>
        <a:defRPr sz="1800" kern="1200">
          <a:solidFill>
            <a:srgbClr val="323232"/>
          </a:solidFill>
          <a:latin typeface="Arial"/>
          <a:ea typeface="+mn-ea"/>
          <a:cs typeface="Arial"/>
        </a:defRPr>
      </a:lvl2pPr>
      <a:lvl3pPr marL="1143000" indent="-228600" algn="l" defTabSz="457200" rtl="0" eaLnBrk="1" latinLnBrk="0" hangingPunct="1">
        <a:spcBef>
          <a:spcPct val="20000"/>
        </a:spcBef>
        <a:buClr>
          <a:srgbClr val="323232"/>
        </a:buClr>
        <a:buFont typeface="Arial"/>
        <a:buChar char="•"/>
        <a:defRPr sz="1100" kern="1200">
          <a:solidFill>
            <a:srgbClr val="323232"/>
          </a:solidFill>
          <a:latin typeface="+mn-lt"/>
          <a:ea typeface="+mn-ea"/>
          <a:cs typeface="+mn-cs"/>
        </a:defRPr>
      </a:lvl3pPr>
      <a:lvl4pPr marL="1600200" indent="-228600" algn="l" defTabSz="457200" rtl="0" eaLnBrk="1" latinLnBrk="0" hangingPunct="1">
        <a:spcBef>
          <a:spcPct val="20000"/>
        </a:spcBef>
        <a:buClr>
          <a:srgbClr val="323232"/>
        </a:buClr>
        <a:buFont typeface="Arial"/>
        <a:buChar char="•"/>
        <a:defRPr sz="1100" kern="1200">
          <a:solidFill>
            <a:srgbClr val="323232"/>
          </a:solidFill>
          <a:latin typeface="+mn-lt"/>
          <a:ea typeface="+mn-ea"/>
          <a:cs typeface="+mn-cs"/>
        </a:defRPr>
      </a:lvl4pPr>
      <a:lvl5pPr marL="2057400" indent="-228600" algn="l" defTabSz="457200" rtl="0" eaLnBrk="1" latinLnBrk="0" hangingPunct="1">
        <a:spcBef>
          <a:spcPct val="20000"/>
        </a:spcBef>
        <a:buClr>
          <a:srgbClr val="323232"/>
        </a:buClr>
        <a:buFont typeface="Arial"/>
        <a:buChar char="•"/>
        <a:defRPr sz="1100" kern="1200">
          <a:solidFill>
            <a:srgbClr val="32323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6370" y="3304068"/>
            <a:ext cx="7772400" cy="1976594"/>
          </a:xfrm>
        </p:spPr>
        <p:txBody>
          <a:bodyPr>
            <a:normAutofit fontScale="90000"/>
          </a:bodyPr>
          <a:lstStyle/>
          <a:p>
            <a:r>
              <a:rPr lang="en-GB" dirty="0"/>
              <a:t>Airway in the Assessment and Management of the Trauma Patient</a:t>
            </a:r>
            <a:br>
              <a:rPr lang="en-GB" dirty="0"/>
            </a:br>
            <a:r>
              <a:rPr lang="en-GB" sz="2000" dirty="0"/>
              <a:t>Unfolding scenarios</a:t>
            </a:r>
            <a:br>
              <a:rPr lang="en-GB" sz="2000" dirty="0"/>
            </a:br>
            <a:r>
              <a:rPr lang="en-GB" sz="2000" dirty="0"/>
              <a:t>Practical skills</a:t>
            </a:r>
            <a:br>
              <a:rPr lang="en-GB" sz="2000" dirty="0"/>
            </a:br>
            <a:r>
              <a:rPr lang="en-GB" sz="2000" dirty="0"/>
              <a:t>Reflective self-assessment</a:t>
            </a:r>
            <a:r>
              <a:rPr lang="en-GB" dirty="0"/>
              <a:t/>
            </a:r>
            <a:br>
              <a:rPr lang="en-GB" dirty="0"/>
            </a:br>
            <a:r>
              <a:rPr lang="en-GB" dirty="0"/>
              <a:t/>
            </a:r>
            <a:br>
              <a:rPr lang="en-GB" dirty="0"/>
            </a:br>
            <a:endParaRPr lang="en-US" dirty="0"/>
          </a:p>
        </p:txBody>
      </p:sp>
      <p:sp>
        <p:nvSpPr>
          <p:cNvPr id="3" name="Subtitle 2"/>
          <p:cNvSpPr>
            <a:spLocks noGrp="1"/>
          </p:cNvSpPr>
          <p:nvPr>
            <p:ph type="subTitle" idx="1"/>
          </p:nvPr>
        </p:nvSpPr>
        <p:spPr/>
        <p:txBody>
          <a:bodyPr/>
          <a:lstStyle/>
          <a:p>
            <a:r>
              <a:rPr lang="en-US" dirty="0"/>
              <a:t>April 2020</a:t>
            </a:r>
          </a:p>
        </p:txBody>
      </p:sp>
      <p:sp>
        <p:nvSpPr>
          <p:cNvPr id="4" name="TextBox 3"/>
          <p:cNvSpPr txBox="1"/>
          <p:nvPr/>
        </p:nvSpPr>
        <p:spPr>
          <a:xfrm>
            <a:off x="4088906" y="6162478"/>
            <a:ext cx="4568369" cy="261610"/>
          </a:xfrm>
          <a:prstGeom prst="rect">
            <a:avLst/>
          </a:prstGeom>
          <a:noFill/>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 The Royal College of Surgeons of England </a:t>
            </a:r>
            <a:r>
              <a:rPr lang="en-GB" sz="1100" dirty="0" smtClean="0">
                <a:solidFill>
                  <a:schemeClr val="bg1"/>
                </a:solidFill>
                <a:latin typeface="Arial" panose="020B0604020202020204" pitchFamily="34" charset="0"/>
                <a:cs typeface="Arial" panose="020B0604020202020204" pitchFamily="34" charset="0"/>
              </a:rPr>
              <a:t>2020. </a:t>
            </a:r>
            <a:r>
              <a:rPr lang="en-GB" sz="1100" dirty="0">
                <a:solidFill>
                  <a:schemeClr val="bg1"/>
                </a:solidFill>
                <a:latin typeface="Arial" panose="020B0604020202020204" pitchFamily="34" charset="0"/>
                <a:cs typeface="Arial" panose="020B0604020202020204" pitchFamily="34" charset="0"/>
              </a:rPr>
              <a:t>All rights reserved</a:t>
            </a:r>
          </a:p>
        </p:txBody>
      </p:sp>
    </p:spTree>
    <p:extLst>
      <p:ext uri="{BB962C8B-B14F-4D97-AF65-F5344CB8AC3E}">
        <p14:creationId xmlns:p14="http://schemas.microsoft.com/office/powerpoint/2010/main" val="87345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Case progression</a:t>
            </a: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Upon reassessment, the patient starts snoring.</a:t>
            </a:r>
          </a:p>
          <a:p>
            <a:pPr marL="228600" lvl="0" indent="-228600" defTabSz="914400">
              <a:lnSpc>
                <a:spcPct val="90000"/>
              </a:lnSpc>
              <a:spcBef>
                <a:spcPts val="1000"/>
              </a:spcBef>
              <a:buFont typeface="Arial" panose="020B0604020202020204" pitchFamily="34" charset="0"/>
              <a:buChar char="•"/>
            </a:pPr>
            <a:endParaRPr lang="en-US" sz="1800" b="0" dirty="0">
              <a:solidFill>
                <a:prstClr val="black"/>
              </a:solidFill>
              <a:latin typeface="Arial" panose="020B0604020202020204" pitchFamily="34" charset="0"/>
              <a:cs typeface="Arial" panose="020B0604020202020204" pitchFamily="34" charset="0"/>
            </a:endParaRPr>
          </a:p>
          <a:p>
            <a:pPr mar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 on next slide):</a:t>
            </a:r>
            <a:endParaRPr lang="en-GB"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What does snoring indicate, and what are your management options?</a:t>
            </a:r>
          </a:p>
          <a:p>
            <a:endParaRPr lang="en-GB" dirty="0"/>
          </a:p>
        </p:txBody>
      </p:sp>
    </p:spTree>
    <p:extLst>
      <p:ext uri="{BB962C8B-B14F-4D97-AF65-F5344CB8AC3E}">
        <p14:creationId xmlns:p14="http://schemas.microsoft.com/office/powerpoint/2010/main" val="2889191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a:xfrm>
            <a:off x="425969" y="1272397"/>
            <a:ext cx="8229600" cy="4525963"/>
          </a:xfrm>
        </p:spPr>
        <p:txBody>
          <a:bodyPr>
            <a:normAutofit/>
          </a:bodyPr>
          <a:lstStyle/>
          <a:p>
            <a:pPr defTabSz="914400">
              <a:lnSpc>
                <a:spcPct val="90000"/>
              </a:lnSpc>
              <a:spcBef>
                <a:spcPts val="1000"/>
              </a:spcBef>
            </a:pPr>
            <a:r>
              <a:rPr lang="en-US" sz="1600" b="0" dirty="0">
                <a:solidFill>
                  <a:prstClr val="black"/>
                </a:solidFill>
                <a:latin typeface="Arial" panose="020B0604020202020204" pitchFamily="34" charset="0"/>
                <a:cs typeface="Arial" panose="020B0604020202020204" pitchFamily="34" charset="0"/>
              </a:rPr>
              <a:t>Snoring indicates partial airway obstruction, most likely apposition of the tongue with the posterior pharyngeal wall.</a:t>
            </a:r>
          </a:p>
          <a:p>
            <a:pPr defTabSz="914400">
              <a:lnSpc>
                <a:spcPct val="90000"/>
              </a:lnSpc>
              <a:spcBef>
                <a:spcPts val="1000"/>
              </a:spcBef>
            </a:pPr>
            <a:r>
              <a:rPr lang="en-US" sz="1600" b="0" dirty="0">
                <a:solidFill>
                  <a:prstClr val="black"/>
                </a:solidFill>
                <a:latin typeface="Arial" panose="020B0604020202020204" pitchFamily="34" charset="0"/>
                <a:cs typeface="Arial" panose="020B0604020202020204" pitchFamily="34" charset="0"/>
              </a:rPr>
              <a:t>Reassess the airway with “look and listen.” </a:t>
            </a:r>
          </a:p>
          <a:p>
            <a:pPr defTabSz="914400">
              <a:lnSpc>
                <a:spcPct val="90000"/>
              </a:lnSpc>
              <a:spcBef>
                <a:spcPts val="1000"/>
              </a:spcBef>
            </a:pPr>
            <a:r>
              <a:rPr lang="en-US" sz="1600" b="0" dirty="0">
                <a:solidFill>
                  <a:prstClr val="black"/>
                </a:solidFill>
                <a:latin typeface="Arial" panose="020B0604020202020204" pitchFamily="34" charset="0"/>
                <a:cs typeface="Arial" panose="020B0604020202020204" pitchFamily="34" charset="0"/>
              </a:rPr>
              <a:t>Simple airway </a:t>
            </a:r>
            <a:r>
              <a:rPr lang="en-US" sz="1600" b="0" dirty="0" err="1">
                <a:solidFill>
                  <a:prstClr val="black"/>
                </a:solidFill>
                <a:latin typeface="Arial" panose="020B0604020202020204" pitchFamily="34" charset="0"/>
                <a:cs typeface="Arial" panose="020B0604020202020204" pitchFamily="34" charset="0"/>
              </a:rPr>
              <a:t>manoeuvres</a:t>
            </a:r>
            <a:r>
              <a:rPr lang="en-US" sz="1600" b="0" dirty="0">
                <a:solidFill>
                  <a:prstClr val="black"/>
                </a:solidFill>
                <a:latin typeface="Arial" panose="020B0604020202020204" pitchFamily="34" charset="0"/>
                <a:cs typeface="Arial" panose="020B0604020202020204" pitchFamily="34" charset="0"/>
              </a:rPr>
              <a:t> should be implemented to open the airway. Jaw thrust is preferable over chin lift because there is less chance of inadvertently moving the cervical spine. </a:t>
            </a:r>
          </a:p>
          <a:p>
            <a:pPr defTabSz="914400">
              <a:lnSpc>
                <a:spcPct val="90000"/>
              </a:lnSpc>
              <a:spcBef>
                <a:spcPts val="1000"/>
              </a:spcBef>
            </a:pPr>
            <a:r>
              <a:rPr lang="en-US" sz="1600" b="0" dirty="0">
                <a:solidFill>
                  <a:prstClr val="black"/>
                </a:solidFill>
                <a:latin typeface="Arial" panose="020B0604020202020204" pitchFamily="34" charset="0"/>
                <a:cs typeface="Arial" panose="020B0604020202020204" pitchFamily="34" charset="0"/>
              </a:rPr>
              <a:t>A rigid suction device should be available to remove blood/secretions.</a:t>
            </a:r>
          </a:p>
          <a:p>
            <a:pPr marL="0" lvl="0" indent="0" defTabSz="914400">
              <a:lnSpc>
                <a:spcPct val="90000"/>
              </a:lnSpc>
              <a:spcBef>
                <a:spcPts val="1000"/>
              </a:spcBef>
              <a:buNone/>
            </a:pPr>
            <a:endParaRPr lang="en-US" sz="1600" dirty="0" smtClean="0">
              <a:solidFill>
                <a:schemeClr val="tx1"/>
              </a:solidFill>
              <a:latin typeface="Calibri" panose="020F0502020204030204"/>
              <a:cs typeface="+mn-cs"/>
            </a:endParaRPr>
          </a:p>
          <a:p>
            <a:pPr marL="0" lvl="0" indent="0" defTabSz="914400">
              <a:lnSpc>
                <a:spcPct val="90000"/>
              </a:lnSpc>
              <a:spcBef>
                <a:spcPts val="1000"/>
              </a:spcBef>
              <a:buNone/>
            </a:pPr>
            <a:r>
              <a:rPr lang="en-US" sz="1400" dirty="0" smtClean="0">
                <a:solidFill>
                  <a:schemeClr val="tx1"/>
                </a:solidFill>
                <a:latin typeface="Arial" panose="020B0604020202020204" pitchFamily="34" charset="0"/>
                <a:cs typeface="Arial" panose="020B0604020202020204" pitchFamily="34" charset="0"/>
              </a:rPr>
              <a:t>Video: Jaw Thrust</a:t>
            </a:r>
            <a:endParaRPr lang="en-US" sz="1400" dirty="0">
              <a:solidFill>
                <a:schemeClr val="tx1"/>
              </a:solidFill>
              <a:latin typeface="Arial" panose="020B0604020202020204" pitchFamily="34" charset="0"/>
              <a:cs typeface="Arial" panose="020B0604020202020204" pitchFamily="34" charset="0"/>
            </a:endParaRPr>
          </a:p>
          <a:p>
            <a:pPr marL="0" indent="0">
              <a:buNone/>
            </a:pPr>
            <a:endParaRPr lang="en-GB" dirty="0"/>
          </a:p>
        </p:txBody>
      </p:sp>
      <p:pic>
        <p:nvPicPr>
          <p:cNvPr id="4" name="Jaw-thrust Maneu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73388" y="3448503"/>
            <a:ext cx="5033239" cy="2824206"/>
          </a:xfrm>
          <a:prstGeom prst="rect">
            <a:avLst/>
          </a:prstGeom>
        </p:spPr>
      </p:pic>
    </p:spTree>
    <p:extLst>
      <p:ext uri="{BB962C8B-B14F-4D97-AF65-F5344CB8AC3E}">
        <p14:creationId xmlns:p14="http://schemas.microsoft.com/office/powerpoint/2010/main" val="687456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Jaw Thrust</a:t>
            </a:r>
          </a:p>
        </p:txBody>
      </p:sp>
      <p:sp>
        <p:nvSpPr>
          <p:cNvPr id="3" name="Content Placeholder 2"/>
          <p:cNvSpPr>
            <a:spLocks noGrp="1"/>
          </p:cNvSpPr>
          <p:nvPr>
            <p:ph idx="1"/>
          </p:nvPr>
        </p:nvSpPr>
        <p:spPr/>
        <p:txBody>
          <a:bodyPr/>
          <a:lstStyle/>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Grasp the </a:t>
            </a:r>
            <a:r>
              <a:rPr lang="en-US" dirty="0">
                <a:solidFill>
                  <a:prstClr val="black"/>
                </a:solidFill>
                <a:latin typeface="Arial" panose="020B0604020202020204" pitchFamily="34" charset="0"/>
                <a:cs typeface="Arial" panose="020B0604020202020204" pitchFamily="34" charset="0"/>
              </a:rPr>
              <a:t>bony</a:t>
            </a:r>
            <a:r>
              <a:rPr lang="en-US" b="0" dirty="0">
                <a:solidFill>
                  <a:prstClr val="black"/>
                </a:solidFill>
                <a:latin typeface="Arial" panose="020B0604020202020204" pitchFamily="34" charset="0"/>
                <a:cs typeface="Arial" panose="020B0604020202020204" pitchFamily="34" charset="0"/>
              </a:rPr>
              <a:t> angles of the mandibles to move the mandible forward.</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Be careful not to extend the patient’s neck!</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This is a helpful technique to use with bag-mask ventilation.</a:t>
            </a:r>
          </a:p>
          <a:p>
            <a:endParaRPr lang="en-GB" dirty="0"/>
          </a:p>
        </p:txBody>
      </p:sp>
    </p:spTree>
    <p:extLst>
      <p:ext uri="{BB962C8B-B14F-4D97-AF65-F5344CB8AC3E}">
        <p14:creationId xmlns:p14="http://schemas.microsoft.com/office/powerpoint/2010/main" val="3007218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Case progression </a:t>
            </a: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Jaw thrust relieves the snoring but on release, the snoring recurs. </a:t>
            </a:r>
          </a:p>
          <a:p>
            <a:pPr marL="0" lvl="0" indent="0" defTabSz="914400">
              <a:lnSpc>
                <a:spcPct val="90000"/>
              </a:lnSpc>
              <a:spcBef>
                <a:spcPts val="1000"/>
              </a:spcBef>
              <a:buNone/>
            </a:pPr>
            <a:endParaRPr lang="en-US"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 on next slide): </a:t>
            </a: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What does this indicate about the airway, and what are your management options now?</a:t>
            </a:r>
          </a:p>
          <a:p>
            <a:pPr marL="0" indent="0">
              <a:buNone/>
            </a:pPr>
            <a:endParaRPr lang="en-GB" dirty="0"/>
          </a:p>
        </p:txBody>
      </p:sp>
    </p:spTree>
    <p:extLst>
      <p:ext uri="{BB962C8B-B14F-4D97-AF65-F5344CB8AC3E}">
        <p14:creationId xmlns:p14="http://schemas.microsoft.com/office/powerpoint/2010/main" val="2232348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p:txBody>
          <a:bodyPr>
            <a:normAutofit/>
          </a:bodyPr>
          <a:lstStyle/>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The airway is partially obstructed and this needs to be addressed immediately. </a:t>
            </a:r>
          </a:p>
          <a:p>
            <a:pPr lvl="0"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A nasopharyngeal or oropharyngeal airway may relieve this partial obstruction.</a:t>
            </a:r>
          </a:p>
          <a:p>
            <a:pPr marL="228600" lvl="0" indent="-228600" defTabSz="914400">
              <a:lnSpc>
                <a:spcPct val="90000"/>
              </a:lnSpc>
              <a:spcBef>
                <a:spcPts val="1000"/>
              </a:spcBef>
              <a:buFont typeface="Arial" panose="020B0604020202020204" pitchFamily="34" charset="0"/>
              <a:buChar char="•"/>
            </a:pPr>
            <a:endParaRPr lang="en-US" dirty="0">
              <a:solidFill>
                <a:srgbClr val="FF0000"/>
              </a:solidFill>
              <a:latin typeface="Arial" panose="020B0604020202020204" pitchFamily="34" charset="0"/>
              <a:cs typeface="Arial" panose="020B0604020202020204" pitchFamily="34" charset="0"/>
            </a:endParaRPr>
          </a:p>
          <a:p>
            <a:pPr marL="0" indent="0">
              <a:buNone/>
            </a:pPr>
            <a:endParaRPr lang="en-GB" sz="1400" dirty="0" smtClean="0"/>
          </a:p>
          <a:p>
            <a:pPr marL="0" lvl="0" indent="0">
              <a:buNone/>
            </a:pPr>
            <a:r>
              <a:rPr lang="en-GB" sz="1400" dirty="0" smtClean="0"/>
              <a:t>Video: Nasopharyngeal Airway Insertion 			Video</a:t>
            </a:r>
            <a:r>
              <a:rPr lang="en-GB" sz="1400" dirty="0"/>
              <a:t>: Oropharyngeal Airway Insertion </a:t>
            </a:r>
          </a:p>
          <a:p>
            <a:pPr marL="0" indent="0">
              <a:buNone/>
            </a:pPr>
            <a:endParaRPr lang="en-GB" sz="1400" dirty="0" smtClean="0"/>
          </a:p>
        </p:txBody>
      </p:sp>
      <p:pic>
        <p:nvPicPr>
          <p:cNvPr id="4" name="Nasopharyngeal Airw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2006" y="4073327"/>
            <a:ext cx="4308764" cy="2423680"/>
          </a:xfrm>
          <a:prstGeom prst="rect">
            <a:avLst/>
          </a:prstGeom>
        </p:spPr>
      </p:pic>
      <p:pic>
        <p:nvPicPr>
          <p:cNvPr id="5" name="Oropharyngeal Airway">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4765964" y="4073327"/>
            <a:ext cx="4378036" cy="2462645"/>
          </a:xfrm>
          <a:prstGeom prst="rect">
            <a:avLst/>
          </a:prstGeom>
        </p:spPr>
      </p:pic>
    </p:spTree>
    <p:extLst>
      <p:ext uri="{BB962C8B-B14F-4D97-AF65-F5344CB8AC3E}">
        <p14:creationId xmlns:p14="http://schemas.microsoft.com/office/powerpoint/2010/main" val="614090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Nasopharyngeal Airway Insertion</a:t>
            </a:r>
          </a:p>
        </p:txBody>
      </p:sp>
      <p:sp>
        <p:nvSpPr>
          <p:cNvPr id="3" name="Content Placeholder 2"/>
          <p:cNvSpPr>
            <a:spLocks noGrp="1"/>
          </p:cNvSpPr>
          <p:nvPr>
            <p:ph idx="1"/>
          </p:nvPr>
        </p:nvSpPr>
        <p:spPr/>
        <p:txBody>
          <a:bodyPr/>
          <a:lstStyle/>
          <a:p>
            <a:r>
              <a:rPr lang="en-GB" b="0" dirty="0"/>
              <a:t>Make sure the device is well-lubricated.</a:t>
            </a:r>
          </a:p>
          <a:p>
            <a:r>
              <a:rPr lang="en-GB" b="0" dirty="0"/>
              <a:t>Insert the NPA on a side that appears unobstructed.</a:t>
            </a:r>
          </a:p>
          <a:p>
            <a:r>
              <a:rPr lang="en-GB" b="0" dirty="0"/>
              <a:t>Do not attempt this procedure on patients with suspected base of skull fractures!</a:t>
            </a:r>
          </a:p>
          <a:p>
            <a:endParaRPr lang="en-GB" dirty="0"/>
          </a:p>
        </p:txBody>
      </p:sp>
    </p:spTree>
    <p:extLst>
      <p:ext uri="{BB962C8B-B14F-4D97-AF65-F5344CB8AC3E}">
        <p14:creationId xmlns:p14="http://schemas.microsoft.com/office/powerpoint/2010/main" val="121468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Oropharyngeal Airway Insertion</a:t>
            </a:r>
          </a:p>
        </p:txBody>
      </p:sp>
      <p:sp>
        <p:nvSpPr>
          <p:cNvPr id="3" name="Content Placeholder 2"/>
          <p:cNvSpPr>
            <a:spLocks noGrp="1"/>
          </p:cNvSpPr>
          <p:nvPr>
            <p:ph idx="1"/>
          </p:nvPr>
        </p:nvSpPr>
        <p:spPr/>
        <p:txBody>
          <a:bodyPr/>
          <a:lstStyle/>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In children, always insert the device using direct vision (tongue depressor), not using the 180-degree rotation method.</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A correctly positioned OPA sits behind the tongue, not blocking the airway nor pushing the tongue posteriorly.</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A patient who tolerates this device is highly likely to require intubation!</a:t>
            </a:r>
          </a:p>
          <a:p>
            <a:endParaRPr lang="en-GB" dirty="0"/>
          </a:p>
        </p:txBody>
      </p:sp>
    </p:spTree>
    <p:extLst>
      <p:ext uri="{BB962C8B-B14F-4D97-AF65-F5344CB8AC3E}">
        <p14:creationId xmlns:p14="http://schemas.microsoft.com/office/powerpoint/2010/main" val="3114406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p:txBody>
          <a:bodyPr/>
          <a:lstStyle/>
          <a:p>
            <a:pPr marL="0" indent="0">
              <a:buNone/>
            </a:pPr>
            <a:r>
              <a:rPr lang="en-GB" dirty="0"/>
              <a:t>Case progression </a:t>
            </a:r>
          </a:p>
          <a:p>
            <a:pPr marL="0" indent="0">
              <a:buNone/>
            </a:pPr>
            <a:r>
              <a:rPr lang="en-GB" sz="1800" b="0" dirty="0"/>
              <a:t>Reassessment reveals respiratory rate has dropped to 6/min.</a:t>
            </a:r>
          </a:p>
          <a:p>
            <a:pPr marL="0" indent="0">
              <a:buNone/>
            </a:pPr>
            <a:endParaRPr lang="en-GB" dirty="0"/>
          </a:p>
          <a:p>
            <a:pPr marL="0" indent="0">
              <a:buNone/>
            </a:pPr>
            <a:r>
              <a:rPr lang="en-GB" dirty="0"/>
              <a:t>Self-assessment questions (suggested responses on next slide):    </a:t>
            </a:r>
          </a:p>
          <a:p>
            <a:pPr marL="0" indent="0">
              <a:buNone/>
            </a:pPr>
            <a:r>
              <a:rPr lang="en-GB" sz="1800" b="0" dirty="0"/>
              <a:t>Are you concerned about the respiratory rate? </a:t>
            </a:r>
          </a:p>
          <a:p>
            <a:pPr marL="0" indent="0">
              <a:buNone/>
            </a:pPr>
            <a:r>
              <a:rPr lang="en-GB" sz="1800" b="0" dirty="0"/>
              <a:t>What should be your next steps?</a:t>
            </a:r>
          </a:p>
          <a:p>
            <a:pPr marL="0" indent="0">
              <a:buNone/>
            </a:pPr>
            <a:endParaRPr lang="en-GB" dirty="0"/>
          </a:p>
        </p:txBody>
      </p:sp>
    </p:spTree>
    <p:extLst>
      <p:ext uri="{BB962C8B-B14F-4D97-AF65-F5344CB8AC3E}">
        <p14:creationId xmlns:p14="http://schemas.microsoft.com/office/powerpoint/2010/main" val="4195399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p:txBody>
          <a:bodyPr/>
          <a:lstStyle/>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Reassess the patient! (Is the airway still patent?)</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Use bag-mask ventilation because the respiratory efforts are now insufficient. </a:t>
            </a:r>
          </a:p>
          <a:p>
            <a:pPr marL="228600" lvl="0" indent="-228600" defTabSz="914400">
              <a:lnSpc>
                <a:spcPct val="90000"/>
              </a:lnSpc>
              <a:spcBef>
                <a:spcPts val="1000"/>
              </a:spcBef>
              <a:buFont typeface="Arial" panose="020B0604020202020204" pitchFamily="34" charset="0"/>
              <a:buChar char="•"/>
            </a:pPr>
            <a:endParaRPr lang="en-US"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400" dirty="0" smtClean="0">
                <a:solidFill>
                  <a:schemeClr val="tx1"/>
                </a:solidFill>
                <a:latin typeface="Arial" panose="020B0604020202020204" pitchFamily="34" charset="0"/>
                <a:cs typeface="Arial" panose="020B0604020202020204" pitchFamily="34" charset="0"/>
              </a:rPr>
              <a:t>Video</a:t>
            </a:r>
            <a:r>
              <a:rPr lang="en-US" sz="1400" dirty="0">
                <a:solidFill>
                  <a:schemeClr val="tx1"/>
                </a:solidFill>
                <a:latin typeface="Arial" panose="020B0604020202020204" pitchFamily="34" charset="0"/>
                <a:cs typeface="Arial" panose="020B0604020202020204" pitchFamily="34" charset="0"/>
              </a:rPr>
              <a:t>: One and Two-person Bag-Mask </a:t>
            </a:r>
            <a:r>
              <a:rPr lang="en-US" sz="1400" dirty="0" smtClean="0">
                <a:solidFill>
                  <a:schemeClr val="tx1"/>
                </a:solidFill>
                <a:latin typeface="Arial" panose="020B0604020202020204" pitchFamily="34" charset="0"/>
                <a:cs typeface="Arial" panose="020B0604020202020204" pitchFamily="34" charset="0"/>
              </a:rPr>
              <a:t>Ventilation</a:t>
            </a:r>
            <a:endParaRPr lang="en-GB" sz="1400" dirty="0">
              <a:solidFill>
                <a:schemeClr val="tx1"/>
              </a:solidFill>
            </a:endParaRPr>
          </a:p>
        </p:txBody>
      </p:sp>
      <p:pic>
        <p:nvPicPr>
          <p:cNvPr id="4" name="Two Person BVM with Jaw Thru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18508" y="3630024"/>
            <a:ext cx="4732627" cy="2662103"/>
          </a:xfrm>
          <a:prstGeom prst="rect">
            <a:avLst/>
          </a:prstGeom>
        </p:spPr>
      </p:pic>
    </p:spTree>
    <p:extLst>
      <p:ext uri="{BB962C8B-B14F-4D97-AF65-F5344CB8AC3E}">
        <p14:creationId xmlns:p14="http://schemas.microsoft.com/office/powerpoint/2010/main" val="451761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One and Two-Person Bag-Mask Ventilation</a:t>
            </a:r>
          </a:p>
        </p:txBody>
      </p:sp>
      <p:sp>
        <p:nvSpPr>
          <p:cNvPr id="3" name="Content Placeholder 2"/>
          <p:cNvSpPr>
            <a:spLocks noGrp="1"/>
          </p:cNvSpPr>
          <p:nvPr>
            <p:ph idx="1"/>
          </p:nvPr>
        </p:nvSpPr>
        <p:spPr/>
        <p:txBody>
          <a:bodyPr/>
          <a:lstStyle/>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Two-person technique may be more effective as two hands can be used to form a tight seal of mask to face.</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Be careful to grasp the bony mandible surface, forming a “c” shape with one or both hands to secure the mask to the face.</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A properly fitting mask covers mouth and nose only and does not allow for a large air leak when ventilating the patient. </a:t>
            </a:r>
          </a:p>
          <a:p>
            <a:pPr marL="0" indent="0">
              <a:buNone/>
            </a:pPr>
            <a:endParaRPr lang="en-GB" dirty="0"/>
          </a:p>
        </p:txBody>
      </p:sp>
    </p:spTree>
    <p:extLst>
      <p:ext uri="{BB962C8B-B14F-4D97-AF65-F5344CB8AC3E}">
        <p14:creationId xmlns:p14="http://schemas.microsoft.com/office/powerpoint/2010/main" val="2296495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40" y="457200"/>
            <a:ext cx="8229600" cy="1224076"/>
          </a:xfrm>
        </p:spPr>
        <p:txBody>
          <a:bodyPr/>
          <a:lstStyle/>
          <a:p>
            <a:r>
              <a:rPr lang="en-GB" dirty="0"/>
              <a:t>Airway (Basic, Advanced, Paediatric, Surgical)</a:t>
            </a:r>
            <a:endParaRPr lang="en-US" dirty="0"/>
          </a:p>
        </p:txBody>
      </p:sp>
      <p:sp>
        <p:nvSpPr>
          <p:cNvPr id="3" name="Content Placeholder 2"/>
          <p:cNvSpPr>
            <a:spLocks noGrp="1"/>
          </p:cNvSpPr>
          <p:nvPr>
            <p:ph idx="1"/>
          </p:nvPr>
        </p:nvSpPr>
        <p:spPr/>
        <p:txBody>
          <a:bodyPr/>
          <a:lstStyle/>
          <a:p>
            <a:pPr marL="0" indent="0">
              <a:buNone/>
            </a:pPr>
            <a:r>
              <a:rPr lang="en-GB" dirty="0"/>
              <a:t>Relevance of content</a:t>
            </a:r>
          </a:p>
          <a:p>
            <a:pPr lvl="1"/>
            <a:r>
              <a:rPr lang="en-GB" dirty="0"/>
              <a:t>The inadequate delivery of oxygenated blood to the brain and other vital structures is the quickest killer of injured patients. A protected, unobstructed airway and adequate ventilation are critical to prevent hypoxaemia. Securing a compromised airway, delivering oxygen and supporting ventilation take priority over management of all other conditions. </a:t>
            </a:r>
          </a:p>
        </p:txBody>
      </p:sp>
    </p:spTree>
    <p:extLst>
      <p:ext uri="{BB962C8B-B14F-4D97-AF65-F5344CB8AC3E}">
        <p14:creationId xmlns:p14="http://schemas.microsoft.com/office/powerpoint/2010/main" val="355401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Scenario 1</a:t>
            </a:r>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Case progression (scenario 1 continued): </a:t>
            </a: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Bag-mask ventilation with one person proves difficult and inadequate. Bag-mask ventilation using two people proves to be very effective.</a:t>
            </a:r>
          </a:p>
          <a:p>
            <a:pPr marL="228600" lvl="0" indent="-228600" defTabSz="914400">
              <a:lnSpc>
                <a:spcPct val="90000"/>
              </a:lnSpc>
              <a:spcBef>
                <a:spcPts val="1000"/>
              </a:spcBef>
              <a:buFont typeface="Arial" panose="020B0604020202020204" pitchFamily="34" charset="0"/>
              <a:buChar char="•"/>
            </a:pPr>
            <a:endParaRPr lang="en-US"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responses on next slide):</a:t>
            </a: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What could you do free up personnel to continue assessment and resuscitation?</a:t>
            </a:r>
          </a:p>
          <a:p>
            <a:pPr marL="0" indent="0">
              <a:buNone/>
            </a:pPr>
            <a:endParaRPr lang="en-GB" dirty="0"/>
          </a:p>
        </p:txBody>
      </p:sp>
    </p:spTree>
    <p:extLst>
      <p:ext uri="{BB962C8B-B14F-4D97-AF65-F5344CB8AC3E}">
        <p14:creationId xmlns:p14="http://schemas.microsoft.com/office/powerpoint/2010/main" val="1950605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Advanced Airway</a:t>
            </a:r>
          </a:p>
        </p:txBody>
      </p:sp>
      <p:sp>
        <p:nvSpPr>
          <p:cNvPr id="3" name="Content Placeholder 2"/>
          <p:cNvSpPr>
            <a:spLocks noGrp="1"/>
          </p:cNvSpPr>
          <p:nvPr>
            <p:ph idx="1"/>
          </p:nvPr>
        </p:nvSpPr>
        <p:spPr>
          <a:xfrm>
            <a:off x="425970" y="1295400"/>
            <a:ext cx="8229600" cy="4525963"/>
          </a:xfrm>
        </p:spPr>
        <p:txBody>
          <a:bodyPr/>
          <a:lstStyle/>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Inserting an </a:t>
            </a:r>
            <a:r>
              <a:rPr lang="en-US" sz="1800" b="0" dirty="0" err="1">
                <a:solidFill>
                  <a:prstClr val="black"/>
                </a:solidFill>
                <a:latin typeface="Arial" panose="020B0604020202020204" pitchFamily="34" charset="0"/>
                <a:cs typeface="Arial" panose="020B0604020202020204" pitchFamily="34" charset="0"/>
              </a:rPr>
              <a:t>extraglottic</a:t>
            </a:r>
            <a:r>
              <a:rPr lang="en-US" sz="1800" b="0" dirty="0">
                <a:solidFill>
                  <a:prstClr val="black"/>
                </a:solidFill>
                <a:latin typeface="Arial" panose="020B0604020202020204" pitchFamily="34" charset="0"/>
                <a:cs typeface="Arial" panose="020B0604020202020204" pitchFamily="34" charset="0"/>
              </a:rPr>
              <a:t> or </a:t>
            </a:r>
            <a:r>
              <a:rPr lang="en-US" sz="1800" b="0" dirty="0" err="1">
                <a:solidFill>
                  <a:prstClr val="black"/>
                </a:solidFill>
                <a:latin typeface="Arial" panose="020B0604020202020204" pitchFamily="34" charset="0"/>
                <a:cs typeface="Arial" panose="020B0604020202020204" pitchFamily="34" charset="0"/>
              </a:rPr>
              <a:t>supraglottic</a:t>
            </a:r>
            <a:r>
              <a:rPr lang="en-US" sz="1800" b="0" dirty="0">
                <a:solidFill>
                  <a:prstClr val="black"/>
                </a:solidFill>
                <a:latin typeface="Arial" panose="020B0604020202020204" pitchFamily="34" charset="0"/>
                <a:cs typeface="Arial" panose="020B0604020202020204" pitchFamily="34" charset="0"/>
              </a:rPr>
              <a:t> airway would free up a clinician.</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This is not a definitive airway but can allow for ventilation while the primary survey continues. These devices do not protect the airway from aspiration.</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Unlike intubation, these devices can be inserted without using an induction agent or muscle relaxant.</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When necessary, these airways may be used as rescue devices if intubation has failed. </a:t>
            </a:r>
            <a:endParaRPr lang="en-US" sz="1800" b="0" dirty="0" smtClean="0">
              <a:solidFill>
                <a:prstClr val="black"/>
              </a:solidFill>
              <a:latin typeface="Arial" panose="020B0604020202020204" pitchFamily="34" charset="0"/>
              <a:cs typeface="Arial" panose="020B0604020202020204" pitchFamily="34" charset="0"/>
            </a:endParaRPr>
          </a:p>
          <a:p>
            <a:pPr defTabSz="914400">
              <a:lnSpc>
                <a:spcPct val="90000"/>
              </a:lnSpc>
              <a:spcBef>
                <a:spcPts val="1000"/>
              </a:spcBef>
            </a:pPr>
            <a:endParaRPr lang="en-US" dirty="0">
              <a:solidFill>
                <a:srgbClr val="FF0000"/>
              </a:solidFill>
              <a:latin typeface="Arial" panose="020B0604020202020204" pitchFamily="34" charset="0"/>
              <a:cs typeface="Arial" panose="020B0604020202020204" pitchFamily="34" charset="0"/>
            </a:endParaRPr>
          </a:p>
          <a:p>
            <a:pPr marL="0" indent="0">
              <a:buNone/>
            </a:pPr>
            <a:r>
              <a:rPr lang="en-GB" sz="1400" dirty="0" smtClean="0"/>
              <a:t>Video: Laryngeal Mask Airway Insertion</a:t>
            </a:r>
            <a:endParaRPr lang="en-GB" sz="1400" dirty="0"/>
          </a:p>
        </p:txBody>
      </p:sp>
      <p:pic>
        <p:nvPicPr>
          <p:cNvPr id="4" name="Laryngeal Mask Airw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87060" y="3923611"/>
            <a:ext cx="4225635" cy="2376919"/>
          </a:xfrm>
          <a:prstGeom prst="rect">
            <a:avLst/>
          </a:prstGeom>
        </p:spPr>
      </p:pic>
    </p:spTree>
    <p:extLst>
      <p:ext uri="{BB962C8B-B14F-4D97-AF65-F5344CB8AC3E}">
        <p14:creationId xmlns:p14="http://schemas.microsoft.com/office/powerpoint/2010/main" val="807956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Laryngeal Mask Airway Insertion</a:t>
            </a:r>
          </a:p>
        </p:txBody>
      </p:sp>
      <p:sp>
        <p:nvSpPr>
          <p:cNvPr id="3" name="Content Placeholder 2"/>
          <p:cNvSpPr>
            <a:spLocks noGrp="1"/>
          </p:cNvSpPr>
          <p:nvPr>
            <p:ph idx="1"/>
          </p:nvPr>
        </p:nvSpPr>
        <p:spPr/>
        <p:txBody>
          <a:bodyPr/>
          <a:lstStyle/>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Insert the LMA with the cuff deflated, then inflate to properly position.</a:t>
            </a:r>
          </a:p>
          <a:p>
            <a:pPr defTabSz="914400">
              <a:lnSpc>
                <a:spcPct val="90000"/>
              </a:lnSpc>
              <a:spcBef>
                <a:spcPts val="1000"/>
              </a:spcBef>
            </a:pPr>
            <a:r>
              <a:rPr lang="en-US" b="0" dirty="0" err="1">
                <a:solidFill>
                  <a:prstClr val="black"/>
                </a:solidFill>
                <a:latin typeface="Arial" panose="020B0604020202020204" pitchFamily="34" charset="0"/>
                <a:cs typeface="Arial" panose="020B0604020202020204" pitchFamily="34" charset="0"/>
              </a:rPr>
              <a:t>Extraglottic</a:t>
            </a:r>
            <a:r>
              <a:rPr lang="en-US" b="0" dirty="0">
                <a:solidFill>
                  <a:prstClr val="black"/>
                </a:solidFill>
                <a:latin typeface="Arial" panose="020B0604020202020204" pitchFamily="34" charset="0"/>
                <a:cs typeface="Arial" panose="020B0604020202020204" pitchFamily="34" charset="0"/>
              </a:rPr>
              <a:t> and </a:t>
            </a:r>
            <a:r>
              <a:rPr lang="en-US" b="0" dirty="0" err="1">
                <a:solidFill>
                  <a:prstClr val="black"/>
                </a:solidFill>
                <a:latin typeface="Arial" panose="020B0604020202020204" pitchFamily="34" charset="0"/>
                <a:cs typeface="Arial" panose="020B0604020202020204" pitchFamily="34" charset="0"/>
              </a:rPr>
              <a:t>supraglottic</a:t>
            </a:r>
            <a:r>
              <a:rPr lang="en-US" b="0" dirty="0">
                <a:solidFill>
                  <a:prstClr val="black"/>
                </a:solidFill>
                <a:latin typeface="Arial" panose="020B0604020202020204" pitchFamily="34" charset="0"/>
                <a:cs typeface="Arial" panose="020B0604020202020204" pitchFamily="34" charset="0"/>
              </a:rPr>
              <a:t> devices may be useful in patients with difficult airways or those who have failed intubation.</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These devices are NOT definitive airways, but may be useful temporarily until intubation or surgical airway is achieved.</a:t>
            </a:r>
          </a:p>
          <a:p>
            <a:endParaRPr lang="en-GB" dirty="0"/>
          </a:p>
        </p:txBody>
      </p:sp>
    </p:spTree>
    <p:extLst>
      <p:ext uri="{BB962C8B-B14F-4D97-AF65-F5344CB8AC3E}">
        <p14:creationId xmlns:p14="http://schemas.microsoft.com/office/powerpoint/2010/main" val="1099448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Advanced Airway</a:t>
            </a:r>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Case progression</a:t>
            </a:r>
            <a:endParaRPr lang="en-GB"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GB" sz="1800" b="0" dirty="0">
                <a:solidFill>
                  <a:prstClr val="black"/>
                </a:solidFill>
                <a:latin typeface="Arial" panose="020B0604020202020204" pitchFamily="34" charset="0"/>
                <a:cs typeface="Arial" panose="020B0604020202020204" pitchFamily="34" charset="0"/>
              </a:rPr>
              <a:t>Insertion of the </a:t>
            </a:r>
            <a:r>
              <a:rPr lang="en-GB" sz="1800" b="0" dirty="0" err="1">
                <a:solidFill>
                  <a:prstClr val="black"/>
                </a:solidFill>
                <a:latin typeface="Arial" panose="020B0604020202020204" pitchFamily="34" charset="0"/>
                <a:cs typeface="Arial" panose="020B0604020202020204" pitchFamily="34" charset="0"/>
              </a:rPr>
              <a:t>supraglottic</a:t>
            </a:r>
            <a:r>
              <a:rPr lang="en-GB" sz="1800" b="0" dirty="0">
                <a:solidFill>
                  <a:prstClr val="black"/>
                </a:solidFill>
                <a:latin typeface="Arial" panose="020B0604020202020204" pitchFamily="34" charset="0"/>
                <a:cs typeface="Arial" panose="020B0604020202020204" pitchFamily="34" charset="0"/>
              </a:rPr>
              <a:t> airway is successful. One assistant is now able to support ventilation. </a:t>
            </a:r>
          </a:p>
          <a:p>
            <a:pPr marL="228600" lvl="0" indent="-228600" defTabSz="914400">
              <a:lnSpc>
                <a:spcPct val="90000"/>
              </a:lnSpc>
              <a:spcBef>
                <a:spcPts val="1000"/>
              </a:spcBef>
              <a:buFont typeface="Arial" panose="020B0604020202020204" pitchFamily="34" charset="0"/>
              <a:buChar char="•"/>
            </a:pPr>
            <a:endParaRPr lang="en-GB" sz="1800" b="0" dirty="0">
              <a:solidFill>
                <a:prstClr val="black"/>
              </a:solidFill>
              <a:latin typeface="Arial" panose="020B0604020202020204" pitchFamily="34" charset="0"/>
              <a:cs typeface="Arial" panose="020B0604020202020204" pitchFamily="34" charset="0"/>
            </a:endParaRPr>
          </a:p>
          <a:p>
            <a:pPr mar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responses on next slide):    </a:t>
            </a:r>
            <a:endParaRPr lang="en-GB"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Does the patient need a definitive airway?</a:t>
            </a:r>
            <a:endParaRPr lang="en-GB" sz="1800" b="0" dirty="0">
              <a:solidFill>
                <a:prstClr val="black"/>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712379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Advanced Airway</a:t>
            </a:r>
          </a:p>
        </p:txBody>
      </p:sp>
      <p:sp>
        <p:nvSpPr>
          <p:cNvPr id="3" name="Content Placeholder 2"/>
          <p:cNvSpPr>
            <a:spLocks noGrp="1"/>
          </p:cNvSpPr>
          <p:nvPr>
            <p:ph idx="1"/>
          </p:nvPr>
        </p:nvSpPr>
        <p:spPr/>
        <p:txBody>
          <a:bodyPr>
            <a:normAutofit/>
          </a:bodyPr>
          <a:lstStyle/>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Yes. Indications for a definitive airway (intubation) are: </a:t>
            </a:r>
            <a:endParaRPr lang="en-GB" sz="1900" b="0" dirty="0">
              <a:solidFill>
                <a:prstClr val="black"/>
              </a:solidFill>
              <a:latin typeface="Arial" panose="020B0604020202020204" pitchFamily="34" charset="0"/>
              <a:cs typeface="Arial" panose="020B0604020202020204" pitchFamily="34" charset="0"/>
            </a:endParaRPr>
          </a:p>
          <a:p>
            <a:pPr lvl="1">
              <a:lnSpc>
                <a:spcPct val="90000"/>
              </a:lnSpc>
            </a:pPr>
            <a:r>
              <a:rPr lang="en-GB" dirty="0"/>
              <a:t>Inability to maintain a patent airway by other means, with impending or potential airway compromise.</a:t>
            </a:r>
          </a:p>
          <a:p>
            <a:pPr lvl="1">
              <a:lnSpc>
                <a:spcPct val="90000"/>
              </a:lnSpc>
            </a:pPr>
            <a:r>
              <a:rPr lang="en-GB" dirty="0"/>
              <a:t>Inability to maintain adequate oxygenation by face-mask oxygen supplementation or apnoea.</a:t>
            </a:r>
          </a:p>
          <a:p>
            <a:pPr lvl="1">
              <a:lnSpc>
                <a:spcPct val="90000"/>
              </a:lnSpc>
            </a:pPr>
            <a:r>
              <a:rPr lang="en-GB" dirty="0" err="1"/>
              <a:t>Obtundation</a:t>
            </a:r>
            <a:r>
              <a:rPr lang="en-GB" dirty="0"/>
              <a:t> indicating the presence of a head injury and requiring assisted ventilation (GCS score of 8 or less), sustained seizure activity and the need to protect the lower airway from aspiration of blood or vomitus. </a:t>
            </a:r>
          </a:p>
          <a:p>
            <a:pPr lvl="1">
              <a:lnSpc>
                <a:spcPct val="90000"/>
              </a:lnSpc>
            </a:pPr>
            <a:r>
              <a:rPr lang="en-GB" dirty="0"/>
              <a:t>Combativeness resulting from cerebral </a:t>
            </a:r>
            <a:r>
              <a:rPr lang="en-GB" dirty="0" err="1"/>
              <a:t>hypoperfusion</a:t>
            </a:r>
            <a:r>
              <a:rPr lang="en-GB" dirty="0"/>
              <a:t>.</a:t>
            </a:r>
          </a:p>
          <a:p>
            <a:pPr lvl="1">
              <a:lnSpc>
                <a:spcPct val="90000"/>
              </a:lnSpc>
            </a:pPr>
            <a:r>
              <a:rPr lang="en-GB" dirty="0"/>
              <a:t>Anticipated deterioration in any of the above.</a:t>
            </a:r>
          </a:p>
          <a:p>
            <a:pPr marL="0" indent="0">
              <a:buNone/>
            </a:pPr>
            <a:endParaRPr lang="en-GB" dirty="0"/>
          </a:p>
        </p:txBody>
      </p:sp>
    </p:spTree>
    <p:extLst>
      <p:ext uri="{BB962C8B-B14F-4D97-AF65-F5344CB8AC3E}">
        <p14:creationId xmlns:p14="http://schemas.microsoft.com/office/powerpoint/2010/main" val="4118678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Scenario 2</a:t>
            </a:r>
          </a:p>
        </p:txBody>
      </p:sp>
      <p:sp>
        <p:nvSpPr>
          <p:cNvPr id="3" name="Content Placeholder 2"/>
          <p:cNvSpPr>
            <a:spLocks noGrp="1"/>
          </p:cNvSpPr>
          <p:nvPr>
            <p:ph idx="1"/>
          </p:nvPr>
        </p:nvSpPr>
        <p:spPr/>
        <p:txBody>
          <a:bodyPr>
            <a:normAutofit/>
          </a:bodyPr>
          <a:lstStyle/>
          <a:p>
            <a:pPr mar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M</a:t>
            </a:r>
            <a:r>
              <a:rPr lang="en-US" sz="1900" b="0" dirty="0">
                <a:solidFill>
                  <a:prstClr val="black"/>
                </a:solidFill>
                <a:latin typeface="Arial" panose="020B0604020202020204" pitchFamily="34" charset="0"/>
                <a:cs typeface="Arial" panose="020B0604020202020204" pitchFamily="34" charset="0"/>
              </a:rPr>
              <a:t>	</a:t>
            </a:r>
            <a:r>
              <a:rPr lang="en-US" sz="1800" b="0" dirty="0">
                <a:solidFill>
                  <a:prstClr val="black"/>
                </a:solidFill>
                <a:latin typeface="Arial" panose="020B0604020202020204" pitchFamily="34" charset="0"/>
                <a:cs typeface="Arial" panose="020B0604020202020204" pitchFamily="34" charset="0"/>
              </a:rPr>
              <a:t>9-month-old male infant is brought to the ED after being dropped 	from his father’s arms when he slipped on some ice. </a:t>
            </a: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I</a:t>
            </a:r>
            <a:r>
              <a:rPr lang="en-US" sz="1900" b="0" dirty="0">
                <a:solidFill>
                  <a:prstClr val="black"/>
                </a:solidFill>
                <a:latin typeface="Arial" panose="020B0604020202020204" pitchFamily="34" charset="0"/>
                <a:cs typeface="Arial" panose="020B0604020202020204" pitchFamily="34" charset="0"/>
              </a:rPr>
              <a:t>	</a:t>
            </a:r>
            <a:r>
              <a:rPr lang="en-US" sz="1800" b="0" dirty="0">
                <a:solidFill>
                  <a:prstClr val="black"/>
                </a:solidFill>
                <a:latin typeface="Arial" panose="020B0604020202020204" pitchFamily="34" charset="0"/>
                <a:cs typeface="Arial" panose="020B0604020202020204" pitchFamily="34" charset="0"/>
              </a:rPr>
              <a:t>The child is unresponsive and is snoring. </a:t>
            </a: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S</a:t>
            </a:r>
            <a:r>
              <a:rPr lang="en-US" sz="1900" b="0" dirty="0">
                <a:solidFill>
                  <a:prstClr val="black"/>
                </a:solidFill>
                <a:latin typeface="Arial" panose="020B0604020202020204" pitchFamily="34" charset="0"/>
                <a:cs typeface="Arial" panose="020B0604020202020204" pitchFamily="34" charset="0"/>
              </a:rPr>
              <a:t>	</a:t>
            </a:r>
            <a:r>
              <a:rPr lang="en-US" sz="1800" b="0" dirty="0">
                <a:solidFill>
                  <a:prstClr val="black"/>
                </a:solidFill>
                <a:latin typeface="Arial" panose="020B0604020202020204" pitchFamily="34" charset="0"/>
                <a:cs typeface="Arial" panose="020B0604020202020204" pitchFamily="34" charset="0"/>
              </a:rPr>
              <a:t>Vital signs: HR 140, RR 28, SpO</a:t>
            </a:r>
            <a:r>
              <a:rPr lang="en-US" sz="1800" b="0" baseline="-25000" dirty="0">
                <a:solidFill>
                  <a:prstClr val="black"/>
                </a:solidFill>
                <a:latin typeface="Arial" panose="020B0604020202020204" pitchFamily="34" charset="0"/>
                <a:cs typeface="Arial" panose="020B0604020202020204" pitchFamily="34" charset="0"/>
              </a:rPr>
              <a:t>2</a:t>
            </a:r>
            <a:r>
              <a:rPr lang="en-US" sz="1800" b="0" dirty="0">
                <a:solidFill>
                  <a:prstClr val="black"/>
                </a:solidFill>
                <a:latin typeface="Arial" panose="020B0604020202020204" pitchFamily="34" charset="0"/>
                <a:cs typeface="Arial" panose="020B0604020202020204" pitchFamily="34" charset="0"/>
              </a:rPr>
              <a:t> 92% on room air. </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T</a:t>
            </a:r>
            <a:r>
              <a:rPr lang="en-US" sz="1900" b="0" dirty="0">
                <a:solidFill>
                  <a:prstClr val="black"/>
                </a:solidFill>
                <a:latin typeface="Arial" panose="020B0604020202020204" pitchFamily="34" charset="0"/>
                <a:cs typeface="Arial" panose="020B0604020202020204" pitchFamily="34" charset="0"/>
              </a:rPr>
              <a:t>	</a:t>
            </a:r>
            <a:r>
              <a:rPr lang="en-US" sz="1800" b="0" dirty="0">
                <a:solidFill>
                  <a:prstClr val="black"/>
                </a:solidFill>
                <a:latin typeface="Arial" panose="020B0604020202020204" pitchFamily="34" charset="0"/>
                <a:cs typeface="Arial" panose="020B0604020202020204" pitchFamily="34" charset="0"/>
              </a:rPr>
              <a:t>No interventions performed.</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900" b="0" dirty="0">
                <a:solidFill>
                  <a:prstClr val="black"/>
                </a:solidFill>
                <a:latin typeface="Arial" panose="020B0604020202020204" pitchFamily="34" charset="0"/>
                <a:cs typeface="Arial" panose="020B0604020202020204" pitchFamily="34" charset="0"/>
              </a:rPr>
              <a:t> </a:t>
            </a:r>
            <a:endParaRPr lang="en-GB" sz="19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responses on next slide):</a:t>
            </a:r>
            <a:r>
              <a:rPr lang="en-US" b="0" dirty="0">
                <a:solidFill>
                  <a:prstClr val="black"/>
                </a:solidFill>
                <a:latin typeface="Arial" panose="020B0604020202020204" pitchFamily="34" charset="0"/>
                <a:cs typeface="Arial" panose="020B0604020202020204" pitchFamily="34" charset="0"/>
              </a:rPr>
              <a:t> </a:t>
            </a:r>
            <a:r>
              <a:rPr lang="en-US" sz="1900" b="0" dirty="0">
                <a:solidFill>
                  <a:prstClr val="black"/>
                </a:solidFill>
                <a:latin typeface="Arial" panose="020B0604020202020204" pitchFamily="34" charset="0"/>
                <a:cs typeface="Arial" panose="020B0604020202020204" pitchFamily="34" charset="0"/>
              </a:rPr>
              <a:t> </a:t>
            </a:r>
            <a:endParaRPr lang="en-GB" sz="19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What are the key features in managing a </a:t>
            </a:r>
            <a:r>
              <a:rPr lang="en-US" sz="1800" b="0" dirty="0" err="1">
                <a:solidFill>
                  <a:prstClr val="black"/>
                </a:solidFill>
                <a:latin typeface="Arial" panose="020B0604020202020204" pitchFamily="34" charset="0"/>
                <a:cs typeface="Arial" panose="020B0604020202020204" pitchFamily="34" charset="0"/>
              </a:rPr>
              <a:t>paediatric</a:t>
            </a:r>
            <a:r>
              <a:rPr lang="en-US" sz="1800" b="0" dirty="0">
                <a:solidFill>
                  <a:prstClr val="black"/>
                </a:solidFill>
                <a:latin typeface="Arial" panose="020B0604020202020204" pitchFamily="34" charset="0"/>
                <a:cs typeface="Arial" panose="020B0604020202020204" pitchFamily="34" charset="0"/>
              </a:rPr>
              <a:t> airway in contrast to adult patients?</a:t>
            </a:r>
            <a:endParaRPr lang="en-GB" sz="1800" b="0" dirty="0">
              <a:solidFill>
                <a:prstClr val="black"/>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2994271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Paediatric Airway</a:t>
            </a:r>
          </a:p>
        </p:txBody>
      </p:sp>
      <p:sp>
        <p:nvSpPr>
          <p:cNvPr id="3" name="Content Placeholder 2"/>
          <p:cNvSpPr>
            <a:spLocks noGrp="1"/>
          </p:cNvSpPr>
          <p:nvPr>
            <p:ph idx="1"/>
          </p:nvPr>
        </p:nvSpPr>
        <p:spPr/>
        <p:txBody>
          <a:bodyPr>
            <a:normAutofit/>
          </a:bodyPr>
          <a:lstStyle/>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There is a wide size range of children—preterm to near adult size.</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Need for padding under the shoulders of infants to maintain a neutral cervical spine.</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Hand position for BVM must be on the bony mandible and not soft tissues.</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Insertion of an oropharyngeal airway is under direct vision, avoiding 180-degree rotation method.</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Need to know available resources to choose properly sized equipment and medication dosage (</a:t>
            </a:r>
            <a:r>
              <a:rPr lang="en-US" sz="1800" b="0" dirty="0" err="1">
                <a:solidFill>
                  <a:prstClr val="black"/>
                </a:solidFill>
                <a:latin typeface="Arial" panose="020B0604020202020204" pitchFamily="34" charset="0"/>
                <a:cs typeface="Arial" panose="020B0604020202020204" pitchFamily="34" charset="0"/>
              </a:rPr>
              <a:t>paediatric</a:t>
            </a:r>
            <a:r>
              <a:rPr lang="en-US" sz="1800" b="0" dirty="0">
                <a:solidFill>
                  <a:prstClr val="black"/>
                </a:solidFill>
                <a:latin typeface="Arial" panose="020B0604020202020204" pitchFamily="34" charset="0"/>
                <a:cs typeface="Arial" panose="020B0604020202020204" pitchFamily="34" charset="0"/>
              </a:rPr>
              <a:t> resuscitation tape or </a:t>
            </a:r>
            <a:r>
              <a:rPr lang="en-US" sz="1800" b="0" dirty="0" err="1">
                <a:solidFill>
                  <a:prstClr val="black"/>
                </a:solidFill>
                <a:latin typeface="Arial" panose="020B0604020202020204" pitchFamily="34" charset="0"/>
                <a:cs typeface="Arial" panose="020B0604020202020204" pitchFamily="34" charset="0"/>
              </a:rPr>
              <a:t>paediatric</a:t>
            </a:r>
            <a:r>
              <a:rPr lang="en-US" sz="1800" b="0" dirty="0">
                <a:solidFill>
                  <a:prstClr val="black"/>
                </a:solidFill>
                <a:latin typeface="Arial" panose="020B0604020202020204" pitchFamily="34" charset="0"/>
                <a:cs typeface="Arial" panose="020B0604020202020204" pitchFamily="34" charset="0"/>
              </a:rPr>
              <a:t> resuscitation on-line Apps).</a:t>
            </a:r>
          </a:p>
        </p:txBody>
      </p:sp>
    </p:spTree>
    <p:extLst>
      <p:ext uri="{BB962C8B-B14F-4D97-AF65-F5344CB8AC3E}">
        <p14:creationId xmlns:p14="http://schemas.microsoft.com/office/powerpoint/2010/main" val="1974533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and Advanced Airway</a:t>
            </a:r>
          </a:p>
        </p:txBody>
      </p:sp>
      <p:sp>
        <p:nvSpPr>
          <p:cNvPr id="3" name="Content Placeholder 2"/>
          <p:cNvSpPr>
            <a:spLocks noGrp="1"/>
          </p:cNvSpPr>
          <p:nvPr>
            <p:ph idx="1"/>
          </p:nvPr>
        </p:nvSpPr>
        <p:spPr/>
        <p:txBody>
          <a:bodyPr>
            <a:normAutofit/>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You have learned:</a:t>
            </a:r>
            <a:endParaRPr lang="en-GB" b="0" dirty="0">
              <a:solidFill>
                <a:prstClr val="black"/>
              </a:solidFill>
              <a:latin typeface="Arial" panose="020B0604020202020204" pitchFamily="34" charset="0"/>
              <a:cs typeface="Arial" panose="020B0604020202020204" pitchFamily="34" charset="0"/>
            </a:endParaRPr>
          </a:p>
          <a:p>
            <a:pPr lvl="1">
              <a:lnSpc>
                <a:spcPct val="90000"/>
              </a:lnSpc>
            </a:pPr>
            <a:r>
              <a:rPr lang="en-US" dirty="0"/>
              <a:t>Airway assessment is a dynamic process requiring repeated reassessment.</a:t>
            </a:r>
          </a:p>
          <a:p>
            <a:pPr lvl="1">
              <a:lnSpc>
                <a:spcPct val="90000"/>
              </a:lnSpc>
            </a:pPr>
            <a:r>
              <a:rPr lang="en-US" dirty="0"/>
              <a:t>The initial goal of airway management is to open the airway. This is usually achieved by a jaw thrust together with suction and the use of nasal and/or oral airways. </a:t>
            </a:r>
          </a:p>
          <a:p>
            <a:pPr lvl="1">
              <a:lnSpc>
                <a:spcPct val="90000"/>
              </a:lnSpc>
            </a:pPr>
            <a:r>
              <a:rPr lang="en-US" dirty="0"/>
              <a:t>Ventilation by bag-valve mask using the one and two-person techniques.</a:t>
            </a:r>
          </a:p>
          <a:p>
            <a:pPr lvl="1">
              <a:lnSpc>
                <a:spcPct val="90000"/>
              </a:lnSpc>
            </a:pPr>
            <a:r>
              <a:rPr lang="en-US" dirty="0"/>
              <a:t>Insertion of an </a:t>
            </a:r>
            <a:r>
              <a:rPr lang="en-US" dirty="0" err="1"/>
              <a:t>extraglottic</a:t>
            </a:r>
            <a:r>
              <a:rPr lang="en-US" dirty="0"/>
              <a:t> or </a:t>
            </a:r>
            <a:r>
              <a:rPr lang="en-US" dirty="0" err="1"/>
              <a:t>supraglottic</a:t>
            </a:r>
            <a:r>
              <a:rPr lang="en-US" dirty="0"/>
              <a:t> airway may be a helpful temporizing intervention before provision of a definitive airway.</a:t>
            </a:r>
          </a:p>
          <a:p>
            <a:pPr lvl="1">
              <a:lnSpc>
                <a:spcPct val="90000"/>
              </a:lnSpc>
            </a:pPr>
            <a:r>
              <a:rPr lang="en-US" dirty="0"/>
              <a:t>Special features of managing a </a:t>
            </a:r>
            <a:r>
              <a:rPr lang="en-US" dirty="0" err="1"/>
              <a:t>paediatric</a:t>
            </a:r>
            <a:r>
              <a:rPr lang="en-US" dirty="0"/>
              <a:t> airway.</a:t>
            </a:r>
          </a:p>
          <a:p>
            <a:pPr marL="0" indent="0">
              <a:buNone/>
            </a:pPr>
            <a:endParaRPr lang="en-GB" dirty="0"/>
          </a:p>
        </p:txBody>
      </p:sp>
    </p:spTree>
    <p:extLst>
      <p:ext uri="{BB962C8B-B14F-4D97-AF65-F5344CB8AC3E}">
        <p14:creationId xmlns:p14="http://schemas.microsoft.com/office/powerpoint/2010/main" val="4184158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Scenario 3</a:t>
            </a:r>
          </a:p>
        </p:txBody>
      </p:sp>
      <p:sp>
        <p:nvSpPr>
          <p:cNvPr id="3" name="Content Placeholder 2"/>
          <p:cNvSpPr>
            <a:spLocks noGrp="1"/>
          </p:cNvSpPr>
          <p:nvPr>
            <p:ph idx="1"/>
          </p:nvPr>
        </p:nvSpPr>
        <p:spPr/>
        <p:txBody>
          <a:bodyPr>
            <a:normAutofit/>
          </a:bodyPr>
          <a:lstStyle/>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M</a:t>
            </a:r>
            <a:r>
              <a:rPr lang="en-US" sz="1800" b="0" dirty="0">
                <a:solidFill>
                  <a:prstClr val="black"/>
                </a:solidFill>
                <a:latin typeface="Arial" panose="020B0604020202020204" pitchFamily="34" charset="0"/>
                <a:cs typeface="Arial" panose="020B0604020202020204" pitchFamily="34" charset="0"/>
              </a:rPr>
              <a:t>	6 year old boy involved in a motorcycle accident sustained 	massive facial injuries and is in respiratory distress. </a:t>
            </a: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I</a:t>
            </a:r>
            <a:r>
              <a:rPr lang="en-US" sz="1800" b="0" dirty="0">
                <a:solidFill>
                  <a:prstClr val="black"/>
                </a:solidFill>
                <a:latin typeface="Arial" panose="020B0604020202020204" pitchFamily="34" charset="0"/>
                <a:cs typeface="Arial" panose="020B0604020202020204" pitchFamily="34" charset="0"/>
              </a:rPr>
              <a:t>	Unresponsive and snoring with almost completely obstructed airway.</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S</a:t>
            </a:r>
            <a:r>
              <a:rPr lang="en-US" sz="1800" b="0" dirty="0">
                <a:solidFill>
                  <a:prstClr val="black"/>
                </a:solidFill>
                <a:latin typeface="Arial" panose="020B0604020202020204" pitchFamily="34" charset="0"/>
                <a:cs typeface="Arial" panose="020B0604020202020204" pitchFamily="34" charset="0"/>
              </a:rPr>
              <a:t>	Vital signs: HR 150 bpm, BP 93/65, RR 54, SpO</a:t>
            </a:r>
            <a:r>
              <a:rPr lang="en-US" sz="1800" b="0" baseline="-25000" dirty="0">
                <a:solidFill>
                  <a:prstClr val="black"/>
                </a:solidFill>
                <a:latin typeface="Arial" panose="020B0604020202020204" pitchFamily="34" charset="0"/>
                <a:cs typeface="Arial" panose="020B0604020202020204" pitchFamily="34" charset="0"/>
              </a:rPr>
              <a:t>2</a:t>
            </a:r>
            <a:r>
              <a:rPr lang="en-US" sz="1800" b="0" dirty="0">
                <a:solidFill>
                  <a:prstClr val="black"/>
                </a:solidFill>
                <a:latin typeface="Arial" panose="020B0604020202020204" pitchFamily="34" charset="0"/>
                <a:cs typeface="Arial" panose="020B0604020202020204" pitchFamily="34" charset="0"/>
              </a:rPr>
              <a:t> 82% on room air.</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T</a:t>
            </a:r>
            <a:r>
              <a:rPr lang="en-US" sz="1800" b="0" dirty="0">
                <a:solidFill>
                  <a:prstClr val="black"/>
                </a:solidFill>
                <a:latin typeface="Arial" panose="020B0604020202020204" pitchFamily="34" charset="0"/>
                <a:cs typeface="Arial" panose="020B0604020202020204" pitchFamily="34" charset="0"/>
              </a:rPr>
              <a:t>	Supplemental oxygen supplied.</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800" dirty="0">
                <a:solidFill>
                  <a:prstClr val="black"/>
                </a:solidFill>
                <a:latin typeface="Arial" panose="020B0604020202020204" pitchFamily="34" charset="0"/>
                <a:cs typeface="Arial" panose="020B0604020202020204" pitchFamily="34" charset="0"/>
              </a:rPr>
              <a:t> </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responses on next slide): </a:t>
            </a: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How should this airway be managed?</a:t>
            </a:r>
            <a:endParaRPr lang="en-GB" sz="1800" b="0" dirty="0">
              <a:solidFill>
                <a:prstClr val="black"/>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2380672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Airway</a:t>
            </a:r>
          </a:p>
        </p:txBody>
      </p:sp>
      <p:sp>
        <p:nvSpPr>
          <p:cNvPr id="3" name="Content Placeholder 2"/>
          <p:cNvSpPr>
            <a:spLocks noGrp="1"/>
          </p:cNvSpPr>
          <p:nvPr>
            <p:ph idx="1"/>
          </p:nvPr>
        </p:nvSpPr>
        <p:spPr>
          <a:xfrm>
            <a:off x="425970" y="1324154"/>
            <a:ext cx="8229600" cy="4525963"/>
          </a:xfrm>
        </p:spPr>
        <p:txBody>
          <a:bodyPr>
            <a:normAutofit/>
          </a:bodyPr>
          <a:lstStyle/>
          <a:p>
            <a:pPr defTabSz="914400">
              <a:lnSpc>
                <a:spcPct val="90000"/>
              </a:lnSpc>
              <a:spcBef>
                <a:spcPts val="1000"/>
              </a:spcBef>
            </a:pPr>
            <a:r>
              <a:rPr lang="en-US" sz="1400" b="0" dirty="0">
                <a:solidFill>
                  <a:prstClr val="black"/>
                </a:solidFill>
                <a:latin typeface="Arial" panose="020B0604020202020204" pitchFamily="34" charset="0"/>
                <a:cs typeface="Arial" panose="020B0604020202020204" pitchFamily="34" charset="0"/>
              </a:rPr>
              <a:t>Repeated attempts at endotracheal intubation are unlikely to succeed and will cause delay and progressive </a:t>
            </a:r>
            <a:r>
              <a:rPr lang="en-US" sz="1400" b="0" dirty="0" err="1">
                <a:solidFill>
                  <a:prstClr val="black"/>
                </a:solidFill>
                <a:latin typeface="Arial" panose="020B0604020202020204" pitchFamily="34" charset="0"/>
                <a:cs typeface="Arial" panose="020B0604020202020204" pitchFamily="34" charset="0"/>
              </a:rPr>
              <a:t>hypoxaemia</a:t>
            </a:r>
            <a:r>
              <a:rPr lang="en-US" sz="1400" b="0" dirty="0">
                <a:solidFill>
                  <a:prstClr val="black"/>
                </a:solidFill>
                <a:latin typeface="Arial" panose="020B0604020202020204" pitchFamily="34" charset="0"/>
                <a:cs typeface="Arial" panose="020B0604020202020204" pitchFamily="34" charset="0"/>
              </a:rPr>
              <a:t>. They may kill the patient. </a:t>
            </a:r>
          </a:p>
          <a:p>
            <a:pPr defTabSz="914400">
              <a:lnSpc>
                <a:spcPct val="90000"/>
              </a:lnSpc>
              <a:spcBef>
                <a:spcPts val="1000"/>
              </a:spcBef>
            </a:pPr>
            <a:r>
              <a:rPr lang="en-US" sz="1400" b="0" dirty="0">
                <a:solidFill>
                  <a:prstClr val="black"/>
                </a:solidFill>
                <a:latin typeface="Arial" panose="020B0604020202020204" pitchFamily="34" charset="0"/>
                <a:cs typeface="Arial" panose="020B0604020202020204" pitchFamily="34" charset="0"/>
              </a:rPr>
              <a:t>Needle </a:t>
            </a:r>
            <a:r>
              <a:rPr lang="en-US" sz="1400" b="0" dirty="0" err="1">
                <a:solidFill>
                  <a:prstClr val="black"/>
                </a:solidFill>
                <a:latin typeface="Arial" panose="020B0604020202020204" pitchFamily="34" charset="0"/>
                <a:cs typeface="Arial" panose="020B0604020202020204" pitchFamily="34" charset="0"/>
              </a:rPr>
              <a:t>cricothyroidotomy</a:t>
            </a:r>
            <a:r>
              <a:rPr lang="en-US" sz="1400" b="0" dirty="0">
                <a:solidFill>
                  <a:prstClr val="black"/>
                </a:solidFill>
                <a:latin typeface="Arial" panose="020B0604020202020204" pitchFamily="34" charset="0"/>
                <a:cs typeface="Arial" panose="020B0604020202020204" pitchFamily="34" charset="0"/>
              </a:rPr>
              <a:t> with jet insufflation is the only surgical airway option in </a:t>
            </a:r>
            <a:r>
              <a:rPr lang="en-US" sz="1400" b="0" dirty="0" err="1">
                <a:solidFill>
                  <a:prstClr val="black"/>
                </a:solidFill>
                <a:latin typeface="Arial" panose="020B0604020202020204" pitchFamily="34" charset="0"/>
                <a:cs typeface="Arial" panose="020B0604020202020204" pitchFamily="34" charset="0"/>
              </a:rPr>
              <a:t>paediatric</a:t>
            </a:r>
            <a:r>
              <a:rPr lang="en-US" sz="1400" b="0" dirty="0">
                <a:solidFill>
                  <a:prstClr val="black"/>
                </a:solidFill>
                <a:latin typeface="Arial" panose="020B0604020202020204" pitchFamily="34" charset="0"/>
                <a:cs typeface="Arial" panose="020B0604020202020204" pitchFamily="34" charset="0"/>
              </a:rPr>
              <a:t> patients. </a:t>
            </a:r>
          </a:p>
          <a:p>
            <a:pPr defTabSz="914400">
              <a:lnSpc>
                <a:spcPct val="90000"/>
              </a:lnSpc>
              <a:spcBef>
                <a:spcPts val="1000"/>
              </a:spcBef>
            </a:pPr>
            <a:r>
              <a:rPr lang="en-US" sz="1400" b="0" dirty="0">
                <a:solidFill>
                  <a:prstClr val="black"/>
                </a:solidFill>
                <a:latin typeface="Arial" panose="020B0604020202020204" pitchFamily="34" charset="0"/>
                <a:cs typeface="Arial" panose="020B0604020202020204" pitchFamily="34" charset="0"/>
              </a:rPr>
              <a:t>Needle </a:t>
            </a:r>
            <a:r>
              <a:rPr lang="en-US" sz="1400" b="0" dirty="0" err="1">
                <a:solidFill>
                  <a:prstClr val="black"/>
                </a:solidFill>
                <a:latin typeface="Arial" panose="020B0604020202020204" pitchFamily="34" charset="0"/>
                <a:cs typeface="Arial" panose="020B0604020202020204" pitchFamily="34" charset="0"/>
              </a:rPr>
              <a:t>cricothyroidotomy</a:t>
            </a:r>
            <a:r>
              <a:rPr lang="en-US" sz="1400" b="0" dirty="0">
                <a:solidFill>
                  <a:prstClr val="black"/>
                </a:solidFill>
                <a:latin typeface="Arial" panose="020B0604020202020204" pitchFamily="34" charset="0"/>
                <a:cs typeface="Arial" panose="020B0604020202020204" pitchFamily="34" charset="0"/>
              </a:rPr>
              <a:t> with jet insufflation is useful in adults as a </a:t>
            </a:r>
            <a:r>
              <a:rPr lang="en-US" sz="1400" b="0" dirty="0" err="1">
                <a:solidFill>
                  <a:prstClr val="black"/>
                </a:solidFill>
                <a:latin typeface="Arial" panose="020B0604020202020204" pitchFamily="34" charset="0"/>
                <a:cs typeface="Arial" panose="020B0604020202020204" pitchFamily="34" charset="0"/>
              </a:rPr>
              <a:t>temporising</a:t>
            </a:r>
            <a:r>
              <a:rPr lang="en-US" sz="1400" b="0" dirty="0">
                <a:solidFill>
                  <a:prstClr val="black"/>
                </a:solidFill>
                <a:latin typeface="Arial" panose="020B0604020202020204" pitchFamily="34" charset="0"/>
                <a:cs typeface="Arial" panose="020B0604020202020204" pitchFamily="34" charset="0"/>
              </a:rPr>
              <a:t> measure.</a:t>
            </a:r>
          </a:p>
          <a:p>
            <a:pPr defTabSz="914400">
              <a:lnSpc>
                <a:spcPct val="90000"/>
              </a:lnSpc>
              <a:spcBef>
                <a:spcPts val="1000"/>
              </a:spcBef>
            </a:pPr>
            <a:r>
              <a:rPr lang="en-US" sz="1400" b="0" dirty="0">
                <a:solidFill>
                  <a:prstClr val="black"/>
                </a:solidFill>
                <a:latin typeface="Arial" panose="020B0604020202020204" pitchFamily="34" charset="0"/>
                <a:cs typeface="Arial" panose="020B0604020202020204" pitchFamily="34" charset="0"/>
              </a:rPr>
              <a:t>In any patient, needle </a:t>
            </a:r>
            <a:r>
              <a:rPr lang="en-US" sz="1400" b="0" dirty="0" err="1">
                <a:solidFill>
                  <a:prstClr val="black"/>
                </a:solidFill>
                <a:latin typeface="Arial" panose="020B0604020202020204" pitchFamily="34" charset="0"/>
                <a:cs typeface="Arial" panose="020B0604020202020204" pitchFamily="34" charset="0"/>
              </a:rPr>
              <a:t>cricothyroidotomy</a:t>
            </a:r>
            <a:r>
              <a:rPr lang="en-US" sz="1400" b="0" dirty="0">
                <a:solidFill>
                  <a:prstClr val="black"/>
                </a:solidFill>
                <a:latin typeface="Arial" panose="020B0604020202020204" pitchFamily="34" charset="0"/>
                <a:cs typeface="Arial" panose="020B0604020202020204" pitchFamily="34" charset="0"/>
              </a:rPr>
              <a:t> is a rescue procedure and not a definitive airway. CO2 accumulation can occur and barotrauma is a risk.</a:t>
            </a:r>
          </a:p>
          <a:p>
            <a:pPr marL="228600" lvl="0" indent="-228600" defTabSz="914400">
              <a:lnSpc>
                <a:spcPct val="90000"/>
              </a:lnSpc>
              <a:spcBef>
                <a:spcPts val="1000"/>
              </a:spcBef>
              <a:buFont typeface="Arial" panose="020B0604020202020204" pitchFamily="34" charset="0"/>
              <a:buChar char="•"/>
            </a:pPr>
            <a:endParaRPr lang="en-US" sz="2400" dirty="0" smtClean="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400" dirty="0" smtClean="0">
                <a:solidFill>
                  <a:prstClr val="black"/>
                </a:solidFill>
                <a:latin typeface="Arial" panose="020B0604020202020204" pitchFamily="34" charset="0"/>
                <a:cs typeface="Arial" panose="020B0604020202020204" pitchFamily="34" charset="0"/>
              </a:rPr>
              <a:t>Video: Needle </a:t>
            </a:r>
            <a:r>
              <a:rPr lang="en-US" sz="1400" dirty="0" err="1" smtClean="0">
                <a:solidFill>
                  <a:prstClr val="black"/>
                </a:solidFill>
                <a:latin typeface="Arial" panose="020B0604020202020204" pitchFamily="34" charset="0"/>
                <a:cs typeface="Arial" panose="020B0604020202020204" pitchFamily="34" charset="0"/>
              </a:rPr>
              <a:t>cricothyroidotomy</a:t>
            </a:r>
            <a:endParaRPr lang="en-US" sz="1400" dirty="0">
              <a:solidFill>
                <a:prstClr val="black"/>
              </a:solidFill>
              <a:latin typeface="Arial" panose="020B0604020202020204" pitchFamily="34" charset="0"/>
              <a:cs typeface="Arial" panose="020B0604020202020204" pitchFamily="34" charset="0"/>
            </a:endParaRPr>
          </a:p>
          <a:p>
            <a:pPr marL="0" indent="0">
              <a:buNone/>
            </a:pPr>
            <a:endParaRPr lang="en-GB" dirty="0"/>
          </a:p>
        </p:txBody>
      </p:sp>
      <p:pic>
        <p:nvPicPr>
          <p:cNvPr id="4" name="Needle Cricothyroidotom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70745" y="3509278"/>
            <a:ext cx="4584825" cy="2578964"/>
          </a:xfrm>
          <a:prstGeom prst="rect">
            <a:avLst/>
          </a:prstGeom>
        </p:spPr>
      </p:pic>
    </p:spTree>
    <p:extLst>
      <p:ext uri="{BB962C8B-B14F-4D97-AF65-F5344CB8AC3E}">
        <p14:creationId xmlns:p14="http://schemas.microsoft.com/office/powerpoint/2010/main" val="1289650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p:txBody>
          <a:bodyPr/>
          <a:lstStyle/>
          <a:p>
            <a:pPr marL="0" indent="0">
              <a:buNone/>
            </a:pPr>
            <a:r>
              <a:rPr lang="en-GB" dirty="0"/>
              <a:t>Learning Outcomes - by the end of this module, you will be able to:</a:t>
            </a:r>
          </a:p>
          <a:p>
            <a:pPr lvl="1"/>
            <a:r>
              <a:rPr lang="en-GB" dirty="0"/>
              <a:t>Assess airway patency in a simulated trauma patient scenario.</a:t>
            </a:r>
          </a:p>
          <a:p>
            <a:pPr lvl="1"/>
            <a:r>
              <a:rPr lang="en-GB" dirty="0"/>
              <a:t>Understand how to apply a non-rebreathing mask and pulse oximeter.</a:t>
            </a:r>
          </a:p>
          <a:p>
            <a:pPr lvl="1"/>
            <a:r>
              <a:rPr lang="en-GB" dirty="0"/>
              <a:t>Know how to perform a jaw thrust.</a:t>
            </a:r>
          </a:p>
          <a:p>
            <a:pPr lvl="1"/>
            <a:r>
              <a:rPr lang="en-GB" dirty="0"/>
              <a:t>Understand how to insert a nasopharyngeal and oropharyngeal airway.</a:t>
            </a:r>
          </a:p>
          <a:p>
            <a:pPr lvl="1"/>
            <a:r>
              <a:rPr lang="en-GB" dirty="0"/>
              <a:t>Understand how to perform both one- and two-person bag mask ventilation.</a:t>
            </a:r>
          </a:p>
          <a:p>
            <a:endParaRPr lang="en-GB" dirty="0"/>
          </a:p>
        </p:txBody>
      </p:sp>
    </p:spTree>
    <p:extLst>
      <p:ext uri="{BB962C8B-B14F-4D97-AF65-F5344CB8AC3E}">
        <p14:creationId xmlns:p14="http://schemas.microsoft.com/office/powerpoint/2010/main" val="3200827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Needle </a:t>
            </a:r>
            <a:r>
              <a:rPr lang="en-GB" dirty="0" err="1"/>
              <a:t>Cricothyroidotomy</a:t>
            </a:r>
            <a:endParaRPr lang="en-GB" dirty="0"/>
          </a:p>
        </p:txBody>
      </p:sp>
      <p:sp>
        <p:nvSpPr>
          <p:cNvPr id="3" name="Content Placeholder 2"/>
          <p:cNvSpPr>
            <a:spLocks noGrp="1"/>
          </p:cNvSpPr>
          <p:nvPr>
            <p:ph idx="1"/>
          </p:nvPr>
        </p:nvSpPr>
        <p:spPr/>
        <p:txBody>
          <a:bodyPr/>
          <a:lstStyle/>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A needle ‘</a:t>
            </a:r>
            <a:r>
              <a:rPr lang="en-US" b="0" dirty="0" err="1">
                <a:solidFill>
                  <a:prstClr val="black"/>
                </a:solidFill>
                <a:latin typeface="Arial" panose="020B0604020202020204" pitchFamily="34" charset="0"/>
                <a:cs typeface="Arial" panose="020B0604020202020204" pitchFamily="34" charset="0"/>
              </a:rPr>
              <a:t>cric</a:t>
            </a:r>
            <a:r>
              <a:rPr lang="en-US" b="0" dirty="0">
                <a:solidFill>
                  <a:prstClr val="black"/>
                </a:solidFill>
                <a:latin typeface="Arial" panose="020B0604020202020204" pitchFamily="34" charset="0"/>
                <a:cs typeface="Arial" panose="020B0604020202020204" pitchFamily="34" charset="0"/>
              </a:rPr>
              <a:t> kit’ may be used or a 12-14 gauge (adult)/16-18 gauge (</a:t>
            </a:r>
            <a:r>
              <a:rPr lang="en-US" b="0" dirty="0" err="1">
                <a:solidFill>
                  <a:prstClr val="black"/>
                </a:solidFill>
                <a:latin typeface="Arial" panose="020B0604020202020204" pitchFamily="34" charset="0"/>
                <a:cs typeface="Arial" panose="020B0604020202020204" pitchFamily="34" charset="0"/>
              </a:rPr>
              <a:t>paediatric</a:t>
            </a:r>
            <a:r>
              <a:rPr lang="en-US" b="0" dirty="0">
                <a:solidFill>
                  <a:prstClr val="black"/>
                </a:solidFill>
                <a:latin typeface="Arial" panose="020B0604020202020204" pitchFamily="34" charset="0"/>
                <a:cs typeface="Arial" panose="020B0604020202020204" pitchFamily="34" charset="0"/>
              </a:rPr>
              <a:t>) needle with plastic cannula. </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Insert the device through the cricothyroid membrane as a short-term means of providing oxygen until a definitive airway can be placed.</a:t>
            </a:r>
          </a:p>
          <a:p>
            <a:pPr defTabSz="914400">
              <a:lnSpc>
                <a:spcPct val="90000"/>
              </a:lnSpc>
              <a:spcBef>
                <a:spcPts val="1000"/>
              </a:spcBef>
            </a:pPr>
            <a:r>
              <a:rPr lang="en-US" b="0" dirty="0">
                <a:solidFill>
                  <a:prstClr val="black"/>
                </a:solidFill>
                <a:latin typeface="Arial" panose="020B0604020202020204" pitchFamily="34" charset="0"/>
                <a:cs typeface="Arial" panose="020B0604020202020204" pitchFamily="34" charset="0"/>
              </a:rPr>
              <a:t>Intermittent insufflation is 1 second on, 4 seconds off, either through a hole in the side of the tubing or a Y-connector. </a:t>
            </a:r>
          </a:p>
          <a:p>
            <a:pPr marL="0" indent="0">
              <a:buNone/>
            </a:pPr>
            <a:endParaRPr lang="en-GB" dirty="0"/>
          </a:p>
        </p:txBody>
      </p:sp>
    </p:spTree>
    <p:extLst>
      <p:ext uri="{BB962C8B-B14F-4D97-AF65-F5344CB8AC3E}">
        <p14:creationId xmlns:p14="http://schemas.microsoft.com/office/powerpoint/2010/main" val="1497588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Scenario 4</a:t>
            </a:r>
          </a:p>
        </p:txBody>
      </p:sp>
      <p:sp>
        <p:nvSpPr>
          <p:cNvPr id="3" name="Content Placeholder 2"/>
          <p:cNvSpPr>
            <a:spLocks noGrp="1"/>
          </p:cNvSpPr>
          <p:nvPr>
            <p:ph idx="1"/>
          </p:nvPr>
        </p:nvSpPr>
        <p:spPr/>
        <p:txBody>
          <a:bodyPr>
            <a:normAutofit/>
          </a:bodyPr>
          <a:lstStyle/>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M</a:t>
            </a:r>
            <a:r>
              <a:rPr lang="en-US" sz="1800" b="0" dirty="0">
                <a:solidFill>
                  <a:prstClr val="black"/>
                </a:solidFill>
                <a:latin typeface="Arial" panose="020B0604020202020204" pitchFamily="34" charset="0"/>
                <a:cs typeface="Arial" panose="020B0604020202020204" pitchFamily="34" charset="0"/>
              </a:rPr>
              <a:t>	52-year-old male motorcyclist with an open face helmet has 	crashed into a tree. He has massive facial injuries.  </a:t>
            </a: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I</a:t>
            </a:r>
            <a:r>
              <a:rPr lang="en-US" sz="1800" b="0" dirty="0">
                <a:solidFill>
                  <a:prstClr val="black"/>
                </a:solidFill>
                <a:latin typeface="Arial" panose="020B0604020202020204" pitchFamily="34" charset="0"/>
                <a:cs typeface="Arial" panose="020B0604020202020204" pitchFamily="34" charset="0"/>
              </a:rPr>
              <a:t>	Massive facial injuries. He is in respiratory distress and has an 	almost 	completely obstructed airway.</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S</a:t>
            </a:r>
            <a:r>
              <a:rPr lang="en-US" sz="1800" b="0" dirty="0">
                <a:solidFill>
                  <a:prstClr val="black"/>
                </a:solidFill>
                <a:latin typeface="Arial" panose="020B0604020202020204" pitchFamily="34" charset="0"/>
                <a:cs typeface="Arial" panose="020B0604020202020204" pitchFamily="34" charset="0"/>
              </a:rPr>
              <a:t>	Vital signs: HR 125 bpm, BP 162/85, RR 30, SpO</a:t>
            </a:r>
            <a:r>
              <a:rPr lang="en-US" sz="1800" b="0" baseline="-25000" dirty="0">
                <a:solidFill>
                  <a:prstClr val="black"/>
                </a:solidFill>
                <a:latin typeface="Arial" panose="020B0604020202020204" pitchFamily="34" charset="0"/>
                <a:cs typeface="Arial" panose="020B0604020202020204" pitchFamily="34" charset="0"/>
              </a:rPr>
              <a:t>2</a:t>
            </a:r>
            <a:r>
              <a:rPr lang="en-US" sz="1800" b="0" dirty="0">
                <a:solidFill>
                  <a:prstClr val="black"/>
                </a:solidFill>
                <a:latin typeface="Arial" panose="020B0604020202020204" pitchFamily="34" charset="0"/>
                <a:cs typeface="Arial" panose="020B0604020202020204" pitchFamily="34" charset="0"/>
              </a:rPr>
              <a:t> 82% on 15 L/min 	oxygen.</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T</a:t>
            </a:r>
            <a:r>
              <a:rPr lang="en-US" sz="1800" b="0" dirty="0">
                <a:solidFill>
                  <a:prstClr val="black"/>
                </a:solidFill>
                <a:latin typeface="Arial" panose="020B0604020202020204" pitchFamily="34" charset="0"/>
                <a:cs typeface="Arial" panose="020B0604020202020204" pitchFamily="34" charset="0"/>
              </a:rPr>
              <a:t>	High-flow oxygen administered.</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800" dirty="0">
                <a:solidFill>
                  <a:prstClr val="black"/>
                </a:solidFill>
                <a:latin typeface="Arial" panose="020B0604020202020204" pitchFamily="34" charset="0"/>
                <a:cs typeface="Arial" panose="020B0604020202020204" pitchFamily="34" charset="0"/>
              </a:rPr>
              <a:t> </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responses on next slide): </a:t>
            </a: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How should this airway be managed?</a:t>
            </a:r>
            <a:endParaRPr lang="en-GB" sz="1800" b="0" dirty="0">
              <a:solidFill>
                <a:prstClr val="black"/>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764748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Airway</a:t>
            </a:r>
          </a:p>
        </p:txBody>
      </p:sp>
      <p:sp>
        <p:nvSpPr>
          <p:cNvPr id="3" name="Content Placeholder 2"/>
          <p:cNvSpPr>
            <a:spLocks noGrp="1"/>
          </p:cNvSpPr>
          <p:nvPr>
            <p:ph idx="1"/>
          </p:nvPr>
        </p:nvSpPr>
        <p:spPr/>
        <p:txBody>
          <a:bodyPr/>
          <a:lstStyle/>
          <a:p>
            <a:pPr marL="228600" lvl="0" indent="-228600" defTabSz="914400">
              <a:lnSpc>
                <a:spcPct val="90000"/>
              </a:lnSpc>
              <a:spcBef>
                <a:spcPts val="1000"/>
              </a:spcBef>
              <a:buFont typeface="Arial" panose="020B0604020202020204" pitchFamily="34" charset="0"/>
              <a:buChar char="•"/>
            </a:pPr>
            <a:r>
              <a:rPr lang="en-US" b="0" dirty="0">
                <a:solidFill>
                  <a:prstClr val="black"/>
                </a:solidFill>
                <a:latin typeface="Arial" panose="020B0604020202020204" pitchFamily="34" charset="0"/>
                <a:cs typeface="Arial" panose="020B0604020202020204" pitchFamily="34" charset="0"/>
              </a:rPr>
              <a:t>Attempt to ventilate using jaw thrusts and adjuncts.</a:t>
            </a:r>
          </a:p>
          <a:p>
            <a:pPr marL="228600" lvl="0" indent="-228600" defTabSz="914400">
              <a:lnSpc>
                <a:spcPct val="90000"/>
              </a:lnSpc>
              <a:spcBef>
                <a:spcPts val="1000"/>
              </a:spcBef>
              <a:buFont typeface="Arial" panose="020B0604020202020204" pitchFamily="34" charset="0"/>
              <a:buChar char="•"/>
            </a:pPr>
            <a:r>
              <a:rPr lang="en-US" b="0" dirty="0">
                <a:solidFill>
                  <a:prstClr val="black"/>
                </a:solidFill>
                <a:latin typeface="Arial" panose="020B0604020202020204" pitchFamily="34" charset="0"/>
                <a:cs typeface="Arial" panose="020B0604020202020204" pitchFamily="34" charset="0"/>
              </a:rPr>
              <a:t>Keep patient in a position of comfort.</a:t>
            </a:r>
          </a:p>
          <a:p>
            <a:pPr marL="0" indent="0">
              <a:buNone/>
            </a:pPr>
            <a:endParaRPr lang="en-GB" dirty="0"/>
          </a:p>
        </p:txBody>
      </p:sp>
    </p:spTree>
    <p:extLst>
      <p:ext uri="{BB962C8B-B14F-4D97-AF65-F5344CB8AC3E}">
        <p14:creationId xmlns:p14="http://schemas.microsoft.com/office/powerpoint/2010/main" val="4174223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Airway</a:t>
            </a:r>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Case progression</a:t>
            </a: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Insertion of an oropharyngeal airway and two-person bag-mask ventilation is unsuccessful.</a:t>
            </a:r>
          </a:p>
          <a:p>
            <a:pPr marL="228600" lvl="0" indent="-228600" defTabSz="914400">
              <a:lnSpc>
                <a:spcPct val="90000"/>
              </a:lnSpc>
              <a:spcBef>
                <a:spcPts val="1000"/>
              </a:spcBef>
              <a:buFont typeface="Arial" panose="020B0604020202020204" pitchFamily="34" charset="0"/>
              <a:buChar char="•"/>
            </a:pPr>
            <a:endParaRPr lang="en-US"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responses on next slide):</a:t>
            </a: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What are your options?</a:t>
            </a:r>
          </a:p>
          <a:p>
            <a:pPr marL="0" indent="0">
              <a:buNone/>
            </a:pPr>
            <a:endParaRPr lang="en-GB" dirty="0"/>
          </a:p>
        </p:txBody>
      </p:sp>
    </p:spTree>
    <p:extLst>
      <p:ext uri="{BB962C8B-B14F-4D97-AF65-F5344CB8AC3E}">
        <p14:creationId xmlns:p14="http://schemas.microsoft.com/office/powerpoint/2010/main" val="759718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Airway</a:t>
            </a:r>
          </a:p>
        </p:txBody>
      </p:sp>
      <p:sp>
        <p:nvSpPr>
          <p:cNvPr id="3" name="Content Placeholder 2"/>
          <p:cNvSpPr>
            <a:spLocks noGrp="1"/>
          </p:cNvSpPr>
          <p:nvPr>
            <p:ph idx="1"/>
          </p:nvPr>
        </p:nvSpPr>
        <p:spPr>
          <a:xfrm>
            <a:off x="425970" y="1272396"/>
            <a:ext cx="8229600" cy="4525963"/>
          </a:xfrm>
        </p:spPr>
        <p:txBody>
          <a:bodyPr>
            <a:normAutofit/>
          </a:bodyPr>
          <a:lstStyle/>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Attempts at endotracheal intubation are unlikely to be successful; they will cause delay and progressive </a:t>
            </a:r>
            <a:r>
              <a:rPr lang="en-US" sz="1800" b="0" dirty="0" err="1">
                <a:solidFill>
                  <a:prstClr val="black"/>
                </a:solidFill>
                <a:latin typeface="Arial" panose="020B0604020202020204" pitchFamily="34" charset="0"/>
                <a:cs typeface="Arial" panose="020B0604020202020204" pitchFamily="34" charset="0"/>
              </a:rPr>
              <a:t>hypoxaemia</a:t>
            </a:r>
            <a:r>
              <a:rPr lang="en-US" sz="1800" b="0" dirty="0">
                <a:solidFill>
                  <a:prstClr val="black"/>
                </a:solidFill>
                <a:latin typeface="Arial" panose="020B0604020202020204" pitchFamily="34" charset="0"/>
                <a:cs typeface="Arial" panose="020B0604020202020204" pitchFamily="34" charset="0"/>
              </a:rPr>
              <a:t>, and they may kill the patient.</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Surgical </a:t>
            </a:r>
            <a:r>
              <a:rPr lang="en-US" sz="1800" b="0" dirty="0" err="1">
                <a:solidFill>
                  <a:prstClr val="black"/>
                </a:solidFill>
                <a:latin typeface="Arial" panose="020B0604020202020204" pitchFamily="34" charset="0"/>
                <a:cs typeface="Arial" panose="020B0604020202020204" pitchFamily="34" charset="0"/>
              </a:rPr>
              <a:t>cricothyroidotomy</a:t>
            </a:r>
            <a:r>
              <a:rPr lang="en-US" sz="1800" b="0" dirty="0">
                <a:solidFill>
                  <a:prstClr val="black"/>
                </a:solidFill>
                <a:latin typeface="Arial" panose="020B0604020202020204" pitchFamily="34" charset="0"/>
                <a:cs typeface="Arial" panose="020B0604020202020204" pitchFamily="34" charset="0"/>
              </a:rPr>
              <a:t> is the only option here.</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While setting up for the procedure, a single attempt at insertion of a </a:t>
            </a:r>
            <a:r>
              <a:rPr lang="en-US" sz="1800" b="0" dirty="0" err="1">
                <a:solidFill>
                  <a:prstClr val="black"/>
                </a:solidFill>
                <a:latin typeface="Arial" panose="020B0604020202020204" pitchFamily="34" charset="0"/>
                <a:cs typeface="Arial" panose="020B0604020202020204" pitchFamily="34" charset="0"/>
              </a:rPr>
              <a:t>supraglottic</a:t>
            </a:r>
            <a:r>
              <a:rPr lang="en-US" sz="1800" b="0" dirty="0">
                <a:solidFill>
                  <a:prstClr val="black"/>
                </a:solidFill>
                <a:latin typeface="Arial" panose="020B0604020202020204" pitchFamily="34" charset="0"/>
                <a:cs typeface="Arial" panose="020B0604020202020204" pitchFamily="34" charset="0"/>
              </a:rPr>
              <a:t> or </a:t>
            </a:r>
            <a:r>
              <a:rPr lang="en-US" sz="1800" b="0" dirty="0" err="1">
                <a:solidFill>
                  <a:prstClr val="black"/>
                </a:solidFill>
                <a:latin typeface="Arial" panose="020B0604020202020204" pitchFamily="34" charset="0"/>
                <a:cs typeface="Arial" panose="020B0604020202020204" pitchFamily="34" charset="0"/>
              </a:rPr>
              <a:t>extraglottic</a:t>
            </a:r>
            <a:r>
              <a:rPr lang="en-US" sz="1800" b="0" dirty="0">
                <a:solidFill>
                  <a:prstClr val="black"/>
                </a:solidFill>
                <a:latin typeface="Arial" panose="020B0604020202020204" pitchFamily="34" charset="0"/>
                <a:cs typeface="Arial" panose="020B0604020202020204" pitchFamily="34" charset="0"/>
              </a:rPr>
              <a:t> airway may be attempted. </a:t>
            </a:r>
            <a:endParaRPr lang="en-US" sz="24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endParaRPr lang="en-GB" sz="1400" dirty="0" smtClean="0"/>
          </a:p>
          <a:p>
            <a:pPr marL="0" lvl="0" indent="0" defTabSz="914400">
              <a:lnSpc>
                <a:spcPct val="90000"/>
              </a:lnSpc>
              <a:spcBef>
                <a:spcPts val="1000"/>
              </a:spcBef>
              <a:buNone/>
            </a:pPr>
            <a:endParaRPr lang="en-GB" sz="1400" dirty="0" smtClean="0"/>
          </a:p>
          <a:p>
            <a:pPr marL="0" lvl="0" indent="0" defTabSz="914400">
              <a:lnSpc>
                <a:spcPct val="90000"/>
              </a:lnSpc>
              <a:spcBef>
                <a:spcPts val="1000"/>
              </a:spcBef>
              <a:buNone/>
            </a:pPr>
            <a:endParaRPr lang="en-GB" sz="1400" dirty="0"/>
          </a:p>
          <a:p>
            <a:pPr marL="0" lvl="0" indent="0" defTabSz="914400">
              <a:lnSpc>
                <a:spcPct val="90000"/>
              </a:lnSpc>
              <a:spcBef>
                <a:spcPts val="1000"/>
              </a:spcBef>
              <a:buNone/>
            </a:pPr>
            <a:r>
              <a:rPr lang="en-GB" sz="1400" dirty="0" smtClean="0"/>
              <a:t>Video: Surgical </a:t>
            </a:r>
            <a:r>
              <a:rPr lang="en-GB" sz="1400" dirty="0" err="1" smtClean="0"/>
              <a:t>cricothyroidotomy</a:t>
            </a:r>
            <a:r>
              <a:rPr lang="en-GB" sz="1400" dirty="0" smtClean="0"/>
              <a:t> </a:t>
            </a:r>
            <a:endParaRPr lang="en-GB" sz="1400" dirty="0"/>
          </a:p>
        </p:txBody>
      </p:sp>
      <p:pic>
        <p:nvPicPr>
          <p:cNvPr id="4" name="Surgical Cricothyroidotom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2465" y="3370594"/>
            <a:ext cx="4908694" cy="2761140"/>
          </a:xfrm>
          <a:prstGeom prst="rect">
            <a:avLst/>
          </a:prstGeom>
        </p:spPr>
      </p:pic>
    </p:spTree>
    <p:extLst>
      <p:ext uri="{BB962C8B-B14F-4D97-AF65-F5344CB8AC3E}">
        <p14:creationId xmlns:p14="http://schemas.microsoft.com/office/powerpoint/2010/main" val="776280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t>
            </a:r>
            <a:r>
              <a:rPr lang="en-GB" dirty="0" err="1"/>
              <a:t>Cricothyroidotomy</a:t>
            </a:r>
            <a:endParaRPr lang="en-GB" dirty="0"/>
          </a:p>
        </p:txBody>
      </p:sp>
      <p:sp>
        <p:nvSpPr>
          <p:cNvPr id="3" name="Content Placeholder 2"/>
          <p:cNvSpPr>
            <a:spLocks noGrp="1"/>
          </p:cNvSpPr>
          <p:nvPr>
            <p:ph idx="1"/>
          </p:nvPr>
        </p:nvSpPr>
        <p:spPr/>
        <p:txBody>
          <a:bodyPr>
            <a:normAutofit/>
          </a:bodyPr>
          <a:lstStyle/>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A surgical </a:t>
            </a:r>
            <a:r>
              <a:rPr lang="en-US" sz="1800" b="0" dirty="0" err="1">
                <a:solidFill>
                  <a:prstClr val="black"/>
                </a:solidFill>
                <a:latin typeface="Arial" panose="020B0604020202020204" pitchFamily="34" charset="0"/>
                <a:cs typeface="Arial" panose="020B0604020202020204" pitchFamily="34" charset="0"/>
              </a:rPr>
              <a:t>cricothyroidotomy</a:t>
            </a:r>
            <a:r>
              <a:rPr lang="en-US" sz="1800" b="0" dirty="0">
                <a:solidFill>
                  <a:prstClr val="black"/>
                </a:solidFill>
                <a:latin typeface="Arial" panose="020B0604020202020204" pitchFamily="34" charset="0"/>
                <a:cs typeface="Arial" panose="020B0604020202020204" pitchFamily="34" charset="0"/>
              </a:rPr>
              <a:t> is not to be used on children less than 12 years old. </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Either a small endotracheal tube (5-7 mm ID) or a tracheostomy tube is inserted through the cricothyroid membrane.</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Make a horizontal skin incision vertically and ‘stab’ through the cricothyroid membrane.</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Turn blade 90</a:t>
            </a:r>
            <a:r>
              <a:rPr lang="en-US" sz="1800" b="0" baseline="30000" dirty="0">
                <a:solidFill>
                  <a:prstClr val="black"/>
                </a:solidFill>
                <a:latin typeface="Arial" panose="020B0604020202020204" pitchFamily="34" charset="0"/>
                <a:cs typeface="Arial" panose="020B0604020202020204" pitchFamily="34" charset="0"/>
              </a:rPr>
              <a:t>o </a:t>
            </a:r>
            <a:r>
              <a:rPr lang="en-US" sz="1800" b="0" dirty="0">
                <a:solidFill>
                  <a:prstClr val="black"/>
                </a:solidFill>
                <a:latin typeface="Arial" panose="020B0604020202020204" pitchFamily="34" charset="0"/>
                <a:cs typeface="Arial" panose="020B0604020202020204" pitchFamily="34" charset="0"/>
              </a:rPr>
              <a:t>(sharp edge caudally) and slide curved tip of a </a:t>
            </a:r>
            <a:r>
              <a:rPr lang="en-US" sz="1800" b="0" dirty="0" err="1">
                <a:solidFill>
                  <a:prstClr val="black"/>
                </a:solidFill>
                <a:latin typeface="Arial" panose="020B0604020202020204" pitchFamily="34" charset="0"/>
                <a:cs typeface="Arial" panose="020B0604020202020204" pitchFamily="34" charset="0"/>
              </a:rPr>
              <a:t>bougie</a:t>
            </a:r>
            <a:r>
              <a:rPr lang="en-US" sz="1800" b="0" dirty="0">
                <a:solidFill>
                  <a:prstClr val="black"/>
                </a:solidFill>
                <a:latin typeface="Arial" panose="020B0604020202020204" pitchFamily="34" charset="0"/>
                <a:cs typeface="Arial" panose="020B0604020202020204" pitchFamily="34" charset="0"/>
              </a:rPr>
              <a:t> along the blade into the traches.</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Railroad lubricated tube into trachea.</a:t>
            </a:r>
          </a:p>
          <a:p>
            <a:pPr defTabSz="914400">
              <a:lnSpc>
                <a:spcPct val="90000"/>
              </a:lnSpc>
              <a:spcBef>
                <a:spcPts val="1000"/>
              </a:spcBef>
            </a:pPr>
            <a:r>
              <a:rPr lang="en-US" sz="1800" b="0" dirty="0">
                <a:solidFill>
                  <a:prstClr val="black"/>
                </a:solidFill>
                <a:latin typeface="Arial" panose="020B0604020202020204" pitchFamily="34" charset="0"/>
                <a:cs typeface="Arial" panose="020B0604020202020204" pitchFamily="34" charset="0"/>
              </a:rPr>
              <a:t>Inflate cuff, ventilate and confirm position with </a:t>
            </a:r>
            <a:r>
              <a:rPr lang="en-US" sz="1800" b="0" dirty="0" err="1">
                <a:solidFill>
                  <a:prstClr val="black"/>
                </a:solidFill>
                <a:latin typeface="Arial" panose="020B0604020202020204" pitchFamily="34" charset="0"/>
                <a:cs typeface="Arial" panose="020B0604020202020204" pitchFamily="34" charset="0"/>
              </a:rPr>
              <a:t>capnography</a:t>
            </a:r>
            <a:r>
              <a:rPr lang="en-US" sz="1800" b="0" dirty="0">
                <a:solidFill>
                  <a:prstClr val="black"/>
                </a:solidFill>
                <a:latin typeface="Arial" panose="020B0604020202020204" pitchFamily="34" charset="0"/>
                <a:cs typeface="Arial" panose="020B0604020202020204" pitchFamily="34" charset="0"/>
              </a:rPr>
              <a:t>.</a:t>
            </a:r>
          </a:p>
          <a:p>
            <a:pPr marL="0" indent="0">
              <a:buNone/>
            </a:pPr>
            <a:endParaRPr lang="en-GB" dirty="0"/>
          </a:p>
        </p:txBody>
      </p:sp>
    </p:spTree>
    <p:extLst>
      <p:ext uri="{BB962C8B-B14F-4D97-AF65-F5344CB8AC3E}">
        <p14:creationId xmlns:p14="http://schemas.microsoft.com/office/powerpoint/2010/main" val="2856040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Airway</a:t>
            </a:r>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You have learned:</a:t>
            </a:r>
            <a:endParaRPr lang="en-GB" dirty="0">
              <a:solidFill>
                <a:prstClr val="black"/>
              </a:solidFill>
              <a:latin typeface="Arial" panose="020B0604020202020204" pitchFamily="34" charset="0"/>
              <a:cs typeface="Arial" panose="020B0604020202020204" pitchFamily="34" charset="0"/>
            </a:endParaRPr>
          </a:p>
          <a:p>
            <a:pPr marL="628650" lvl="1" indent="-228600" defTabSz="914400">
              <a:lnSpc>
                <a:spcPct val="90000"/>
              </a:lnSpc>
              <a:spcBef>
                <a:spcPts val="1000"/>
              </a:spcBef>
              <a:buFont typeface="Arial" panose="020B0604020202020204" pitchFamily="34" charset="0"/>
              <a:buChar char="•"/>
            </a:pPr>
            <a:r>
              <a:rPr lang="en-US" dirty="0"/>
              <a:t>Complete airway obstruction is invariably fatal and is a true emergency - seconds count. </a:t>
            </a:r>
          </a:p>
          <a:p>
            <a:pPr marL="628650" lvl="1" indent="-228600" defTabSz="914400">
              <a:lnSpc>
                <a:spcPct val="90000"/>
              </a:lnSpc>
              <a:spcBef>
                <a:spcPts val="1000"/>
              </a:spcBef>
              <a:buFont typeface="Arial" panose="020B0604020202020204" pitchFamily="34" charset="0"/>
              <a:buChar char="•"/>
            </a:pPr>
            <a:r>
              <a:rPr lang="en-US" dirty="0"/>
              <a:t>Skilled help is unlikely to be summoned in time to prevent cerebral hypoxia. </a:t>
            </a:r>
          </a:p>
          <a:p>
            <a:pPr marL="628650" lvl="1" indent="-228600" defTabSz="914400">
              <a:lnSpc>
                <a:spcPct val="90000"/>
              </a:lnSpc>
              <a:spcBef>
                <a:spcPts val="1000"/>
              </a:spcBef>
              <a:buFont typeface="Arial" panose="020B0604020202020204" pitchFamily="34" charset="0"/>
              <a:buChar char="•"/>
            </a:pPr>
            <a:r>
              <a:rPr lang="en-US" dirty="0"/>
              <a:t>A single attempt at insertion of a </a:t>
            </a:r>
            <a:r>
              <a:rPr lang="en-US" dirty="0" err="1"/>
              <a:t>supraglottic</a:t>
            </a:r>
            <a:r>
              <a:rPr lang="en-US" dirty="0"/>
              <a:t> or </a:t>
            </a:r>
            <a:r>
              <a:rPr lang="en-US" dirty="0" err="1"/>
              <a:t>extraglottic</a:t>
            </a:r>
            <a:r>
              <a:rPr lang="en-US" dirty="0"/>
              <a:t> airway may be possible as long as it </a:t>
            </a:r>
            <a:r>
              <a:rPr lang="en-US" b="1" dirty="0"/>
              <a:t>does</a:t>
            </a:r>
            <a:r>
              <a:rPr lang="en-US" dirty="0"/>
              <a:t> </a:t>
            </a:r>
            <a:r>
              <a:rPr lang="en-US" b="1" dirty="0"/>
              <a:t>not delay </a:t>
            </a:r>
            <a:r>
              <a:rPr lang="en-US" dirty="0"/>
              <a:t>the surgical airway. </a:t>
            </a:r>
          </a:p>
          <a:p>
            <a:pPr marL="628650" lvl="1" indent="-228600" defTabSz="914400">
              <a:lnSpc>
                <a:spcPct val="90000"/>
              </a:lnSpc>
              <a:spcBef>
                <a:spcPts val="1000"/>
              </a:spcBef>
              <a:buFont typeface="Arial" panose="020B0604020202020204" pitchFamily="34" charset="0"/>
              <a:buChar char="•"/>
            </a:pPr>
            <a:r>
              <a:rPr lang="en-US" dirty="0"/>
              <a:t>The main obstacle when performing a surgical airway is </a:t>
            </a:r>
            <a:r>
              <a:rPr lang="en-US" b="1" dirty="0"/>
              <a:t>the decision to do so!</a:t>
            </a:r>
          </a:p>
          <a:p>
            <a:pPr marL="0" indent="0">
              <a:buNone/>
            </a:pPr>
            <a:endParaRPr lang="en-GB" dirty="0"/>
          </a:p>
        </p:txBody>
      </p:sp>
    </p:spTree>
    <p:extLst>
      <p:ext uri="{BB962C8B-B14F-4D97-AF65-F5344CB8AC3E}">
        <p14:creationId xmlns:p14="http://schemas.microsoft.com/office/powerpoint/2010/main" val="4083936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Further Learning</a:t>
            </a:r>
          </a:p>
        </p:txBody>
      </p:sp>
      <p:sp>
        <p:nvSpPr>
          <p:cNvPr id="3" name="Content Placeholder 2"/>
          <p:cNvSpPr>
            <a:spLocks noGrp="1"/>
          </p:cNvSpPr>
          <p:nvPr>
            <p:ph idx="1"/>
          </p:nvPr>
        </p:nvSpPr>
        <p:spPr/>
        <p:txBody>
          <a:bodyPr>
            <a:normAutofit/>
          </a:bodyPr>
          <a:lstStyle/>
          <a:p>
            <a:pPr marL="0" indent="0">
              <a:buNone/>
            </a:pPr>
            <a:r>
              <a:rPr lang="en-GB" sz="1800" b="0" dirty="0"/>
              <a:t>Airway and breathing problems are interlinked.  The ability to rapidly assess the airway to determine if compromise is present is of vital importance. Oxygen supplementation is one of the first steps to be performed in the management of trauma patients. Failure of basic skills to produce adequate oxygenation and ventilation usually suggest the need to use more advanced airway skills. Failure to obtain an airway using these advanced skills may require a needle or surgical airway. The assessment of the airway is the first step in the primary survey and requires reassessment frequently and with any patient deterioration. </a:t>
            </a:r>
          </a:p>
        </p:txBody>
      </p:sp>
    </p:spTree>
    <p:extLst>
      <p:ext uri="{BB962C8B-B14F-4D97-AF65-F5344CB8AC3E}">
        <p14:creationId xmlns:p14="http://schemas.microsoft.com/office/powerpoint/2010/main" val="3655635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Advanced Airway</a:t>
            </a:r>
          </a:p>
        </p:txBody>
      </p:sp>
      <p:sp>
        <p:nvSpPr>
          <p:cNvPr id="3" name="Content Placeholder 2"/>
          <p:cNvSpPr>
            <a:spLocks noGrp="1"/>
          </p:cNvSpPr>
          <p:nvPr>
            <p:ph idx="1"/>
          </p:nvPr>
        </p:nvSpPr>
        <p:spPr/>
        <p:txBody>
          <a:bodyPr/>
          <a:lstStyle/>
          <a:p>
            <a:pPr marL="0" indent="0">
              <a:buNone/>
            </a:pPr>
            <a:r>
              <a:rPr lang="en-GB" dirty="0"/>
              <a:t>Learning Outcomes - by the end of this module, you will be able to:</a:t>
            </a:r>
          </a:p>
          <a:p>
            <a:pPr lvl="1"/>
            <a:r>
              <a:rPr lang="en-GB" dirty="0"/>
              <a:t>Know how to insert a </a:t>
            </a:r>
            <a:r>
              <a:rPr lang="en-GB" dirty="0" err="1"/>
              <a:t>supraglottic</a:t>
            </a:r>
            <a:r>
              <a:rPr lang="en-GB" dirty="0"/>
              <a:t> or </a:t>
            </a:r>
            <a:r>
              <a:rPr lang="en-GB" dirty="0" err="1"/>
              <a:t>extraglottic</a:t>
            </a:r>
            <a:r>
              <a:rPr lang="en-GB" dirty="0"/>
              <a:t> device.</a:t>
            </a:r>
          </a:p>
          <a:p>
            <a:pPr lvl="1"/>
            <a:r>
              <a:rPr lang="en-GB" dirty="0"/>
              <a:t>State the indications for a definitive airway.</a:t>
            </a:r>
          </a:p>
          <a:p>
            <a:pPr lvl="1"/>
            <a:r>
              <a:rPr lang="en-GB" dirty="0"/>
              <a:t>Understand the role of endotracheal intubation.</a:t>
            </a:r>
          </a:p>
          <a:p>
            <a:pPr lvl="1"/>
            <a:r>
              <a:rPr lang="en-GB" dirty="0"/>
              <a:t>Understand how to manage the basic paediatric airway.</a:t>
            </a:r>
          </a:p>
          <a:p>
            <a:pPr lvl="1"/>
            <a:endParaRPr lang="en-GB" dirty="0"/>
          </a:p>
        </p:txBody>
      </p:sp>
    </p:spTree>
    <p:extLst>
      <p:ext uri="{BB962C8B-B14F-4D97-AF65-F5344CB8AC3E}">
        <p14:creationId xmlns:p14="http://schemas.microsoft.com/office/powerpoint/2010/main" val="3234890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Airway</a:t>
            </a:r>
          </a:p>
        </p:txBody>
      </p:sp>
      <p:sp>
        <p:nvSpPr>
          <p:cNvPr id="3" name="Content Placeholder 2"/>
          <p:cNvSpPr>
            <a:spLocks noGrp="1"/>
          </p:cNvSpPr>
          <p:nvPr>
            <p:ph idx="1"/>
          </p:nvPr>
        </p:nvSpPr>
        <p:spPr/>
        <p:txBody>
          <a:bodyPr/>
          <a:lstStyle/>
          <a:p>
            <a:pPr marL="0" indent="0">
              <a:buNone/>
            </a:pPr>
            <a:r>
              <a:rPr lang="en-GB" dirty="0"/>
              <a:t>Learning Outcomes - by the end of this module, you will be able to:</a:t>
            </a:r>
          </a:p>
          <a:p>
            <a:pPr lvl="1"/>
            <a:r>
              <a:rPr lang="en-GB" dirty="0"/>
              <a:t>Identify the anatomic landmarks for </a:t>
            </a:r>
            <a:r>
              <a:rPr lang="en-GB" dirty="0" err="1"/>
              <a:t>cricothyroidotomy</a:t>
            </a:r>
            <a:r>
              <a:rPr lang="en-GB" dirty="0"/>
              <a:t>. </a:t>
            </a:r>
          </a:p>
          <a:p>
            <a:pPr lvl="1"/>
            <a:r>
              <a:rPr lang="en-GB" dirty="0"/>
              <a:t>Know how to perform a needle </a:t>
            </a:r>
            <a:r>
              <a:rPr lang="en-GB" dirty="0" err="1"/>
              <a:t>cricothyroidotomy</a:t>
            </a:r>
            <a:r>
              <a:rPr lang="en-GB" dirty="0"/>
              <a:t> and use jet insufflation.</a:t>
            </a:r>
          </a:p>
          <a:p>
            <a:pPr lvl="1"/>
            <a:r>
              <a:rPr lang="en-GB" dirty="0"/>
              <a:t>Know how to perform a surgical </a:t>
            </a:r>
            <a:r>
              <a:rPr lang="en-GB" dirty="0" err="1"/>
              <a:t>cricothyroidotomy</a:t>
            </a:r>
            <a:r>
              <a:rPr lang="en-GB" dirty="0"/>
              <a:t>.</a:t>
            </a:r>
          </a:p>
        </p:txBody>
      </p:sp>
    </p:spTree>
    <p:extLst>
      <p:ext uri="{BB962C8B-B14F-4D97-AF65-F5344CB8AC3E}">
        <p14:creationId xmlns:p14="http://schemas.microsoft.com/office/powerpoint/2010/main" val="3158587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Scenario 1</a:t>
            </a:r>
          </a:p>
        </p:txBody>
      </p:sp>
      <p:sp>
        <p:nvSpPr>
          <p:cNvPr id="3" name="Content Placeholder 2"/>
          <p:cNvSpPr>
            <a:spLocks noGrp="1"/>
          </p:cNvSpPr>
          <p:nvPr>
            <p:ph idx="1"/>
          </p:nvPr>
        </p:nvSpPr>
        <p:spPr/>
        <p:txBody>
          <a:bodyPr>
            <a:normAutofit/>
          </a:bodyPr>
          <a:lstStyle/>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M</a:t>
            </a:r>
            <a:r>
              <a:rPr lang="en-US" sz="1900" b="0" dirty="0">
                <a:solidFill>
                  <a:prstClr val="black"/>
                </a:solidFill>
                <a:latin typeface="Arial" panose="020B0604020202020204" pitchFamily="34" charset="0"/>
                <a:cs typeface="Arial" panose="020B0604020202020204" pitchFamily="34" charset="0"/>
              </a:rPr>
              <a:t>	</a:t>
            </a:r>
            <a:r>
              <a:rPr lang="en-US" sz="1800" b="0" dirty="0">
                <a:solidFill>
                  <a:prstClr val="black"/>
                </a:solidFill>
                <a:latin typeface="Arial" panose="020B0604020202020204" pitchFamily="34" charset="0"/>
                <a:cs typeface="Arial" panose="020B0604020202020204" pitchFamily="34" charset="0"/>
              </a:rPr>
              <a:t>22-year-old man was riding a bicycle down a hill, lost control while 	braking, and fell off. He was not wearing a helmet. He was able to 	walk and talk at the scene, and his friends have brought him to the 	hospital.</a:t>
            </a:r>
            <a:endParaRPr lang="en-GB" sz="1800" b="0" dirty="0">
              <a:solidFill>
                <a:prstClr val="black"/>
              </a:solidFill>
              <a:latin typeface="Arial" panose="020B0604020202020204" pitchFamily="34" charset="0"/>
              <a:cs typeface="Arial" panose="020B0604020202020204" pitchFamily="34" charset="0"/>
            </a:endParaRPr>
          </a:p>
          <a:p>
            <a:pPr mar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I</a:t>
            </a:r>
            <a:r>
              <a:rPr lang="en-US" sz="1900" b="0" dirty="0">
                <a:solidFill>
                  <a:prstClr val="black"/>
                </a:solidFill>
                <a:latin typeface="Arial" panose="020B0604020202020204" pitchFamily="34" charset="0"/>
                <a:cs typeface="Arial" panose="020B0604020202020204" pitchFamily="34" charset="0"/>
              </a:rPr>
              <a:t>	</a:t>
            </a:r>
            <a:r>
              <a:rPr lang="en-US" sz="1800" b="0" dirty="0">
                <a:solidFill>
                  <a:prstClr val="black"/>
                </a:solidFill>
                <a:latin typeface="Arial" panose="020B0604020202020204" pitchFamily="34" charset="0"/>
                <a:cs typeface="Arial" panose="020B0604020202020204" pitchFamily="34" charset="0"/>
              </a:rPr>
              <a:t>His friends tell you he vomited several times during the journey to 	the hospital and had to be helped out of the car on arrival.</a:t>
            </a: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S</a:t>
            </a:r>
            <a:r>
              <a:rPr lang="en-US" sz="1900" b="0" dirty="0">
                <a:solidFill>
                  <a:prstClr val="black"/>
                </a:solidFill>
                <a:latin typeface="Arial" panose="020B0604020202020204" pitchFamily="34" charset="0"/>
                <a:cs typeface="Arial" panose="020B0604020202020204" pitchFamily="34" charset="0"/>
              </a:rPr>
              <a:t>	</a:t>
            </a:r>
            <a:r>
              <a:rPr lang="en-US" sz="1800" b="0" dirty="0">
                <a:solidFill>
                  <a:prstClr val="black"/>
                </a:solidFill>
                <a:latin typeface="Arial" panose="020B0604020202020204" pitchFamily="34" charset="0"/>
                <a:cs typeface="Arial" panose="020B0604020202020204" pitchFamily="34" charset="0"/>
              </a:rPr>
              <a:t>Vital signs: BP 124/65, HR 88, RR 16, SpO</a:t>
            </a:r>
            <a:r>
              <a:rPr lang="en-US" sz="1800" b="0" baseline="-25000" dirty="0">
                <a:solidFill>
                  <a:prstClr val="black"/>
                </a:solidFill>
                <a:latin typeface="Arial" panose="020B0604020202020204" pitchFamily="34" charset="0"/>
                <a:cs typeface="Arial" panose="020B0604020202020204" pitchFamily="34" charset="0"/>
              </a:rPr>
              <a:t>2</a:t>
            </a:r>
            <a:r>
              <a:rPr lang="en-US" sz="1800" b="0" dirty="0">
                <a:solidFill>
                  <a:prstClr val="black"/>
                </a:solidFill>
                <a:latin typeface="Arial" panose="020B0604020202020204" pitchFamily="34" charset="0"/>
                <a:cs typeface="Arial" panose="020B0604020202020204" pitchFamily="34" charset="0"/>
              </a:rPr>
              <a:t> 96% on room air. </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GB" dirty="0">
                <a:solidFill>
                  <a:prstClr val="black"/>
                </a:solidFill>
                <a:latin typeface="Arial" panose="020B0604020202020204" pitchFamily="34" charset="0"/>
                <a:cs typeface="Arial" panose="020B0604020202020204" pitchFamily="34" charset="0"/>
              </a:rPr>
              <a:t>T</a:t>
            </a:r>
            <a:r>
              <a:rPr lang="en-US" sz="1900" b="0" dirty="0">
                <a:solidFill>
                  <a:prstClr val="black"/>
                </a:solidFill>
                <a:latin typeface="Arial" panose="020B0604020202020204" pitchFamily="34" charset="0"/>
                <a:cs typeface="Arial" panose="020B0604020202020204" pitchFamily="34" charset="0"/>
              </a:rPr>
              <a:t>	</a:t>
            </a:r>
            <a:r>
              <a:rPr lang="en-US" sz="1800" b="0" dirty="0">
                <a:solidFill>
                  <a:prstClr val="black"/>
                </a:solidFill>
                <a:latin typeface="Arial" panose="020B0604020202020204" pitchFamily="34" charset="0"/>
                <a:cs typeface="Arial" panose="020B0604020202020204" pitchFamily="34" charset="0"/>
              </a:rPr>
              <a:t>No interventions; was brought by friends. </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900" b="0" dirty="0">
                <a:solidFill>
                  <a:prstClr val="black"/>
                </a:solidFill>
                <a:latin typeface="Arial" panose="020B0604020202020204" pitchFamily="34" charset="0"/>
                <a:cs typeface="Arial" panose="020B0604020202020204" pitchFamily="34" charset="0"/>
              </a:rPr>
              <a:t> </a:t>
            </a:r>
            <a:endParaRPr lang="en-GB" sz="19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responses on next slide):  </a:t>
            </a:r>
            <a:endParaRPr lang="en-GB"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How would you begin your patient assessment?</a:t>
            </a:r>
            <a:endParaRPr lang="en-GB" sz="1800" b="0" dirty="0">
              <a:solidFill>
                <a:prstClr val="black"/>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55160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p:txBody>
          <a:bodyPr>
            <a:normAutofit/>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The following are initial means of airway assessment:</a:t>
            </a:r>
          </a:p>
          <a:p>
            <a:pPr marL="628650" lvl="1" indent="-228600" defTabSz="914400">
              <a:lnSpc>
                <a:spcPct val="90000"/>
              </a:lnSpc>
              <a:spcBef>
                <a:spcPts val="1000"/>
              </a:spcBef>
              <a:buFont typeface="Arial" panose="020B0604020202020204" pitchFamily="34" charset="0"/>
              <a:buChar char="•"/>
            </a:pPr>
            <a:r>
              <a:rPr lang="en-US" b="0" dirty="0">
                <a:solidFill>
                  <a:prstClr val="black"/>
                </a:solidFill>
                <a:latin typeface="Arial" panose="020B0604020202020204" pitchFamily="34" charset="0"/>
                <a:cs typeface="Arial" panose="020B0604020202020204" pitchFamily="34" charset="0"/>
              </a:rPr>
              <a:t>Speak to the patient and ask him his name and what occurred.</a:t>
            </a:r>
            <a:endParaRPr lang="en-GB" b="0" dirty="0">
              <a:solidFill>
                <a:prstClr val="black"/>
              </a:solidFill>
              <a:latin typeface="Arial" panose="020B0604020202020204" pitchFamily="34" charset="0"/>
              <a:cs typeface="Arial" panose="020B0604020202020204" pitchFamily="34" charset="0"/>
            </a:endParaRPr>
          </a:p>
          <a:p>
            <a:pPr marL="628650" lvl="1" indent="-228600" defTabSz="914400">
              <a:lnSpc>
                <a:spcPct val="90000"/>
              </a:lnSpc>
              <a:spcBef>
                <a:spcPts val="1000"/>
              </a:spcBef>
              <a:buFont typeface="Arial" panose="020B0604020202020204" pitchFamily="34" charset="0"/>
              <a:buChar char="•"/>
            </a:pPr>
            <a:r>
              <a:rPr lang="en-US" b="0" dirty="0">
                <a:solidFill>
                  <a:prstClr val="black"/>
                </a:solidFill>
                <a:latin typeface="Arial" panose="020B0604020202020204" pitchFamily="34" charset="0"/>
                <a:cs typeface="Arial" panose="020B0604020202020204" pitchFamily="34" charset="0"/>
              </a:rPr>
              <a:t>If he is able to speak, his airway is not likely to be obstructed. If he is not breathless, his breathing is likely adequate for now. </a:t>
            </a:r>
          </a:p>
          <a:p>
            <a:pPr marL="628650" lvl="1" indent="-228600" defTabSz="914400">
              <a:lnSpc>
                <a:spcPct val="90000"/>
              </a:lnSpc>
              <a:spcBef>
                <a:spcPts val="1000"/>
              </a:spcBef>
              <a:buFont typeface="Arial" panose="020B0604020202020204" pitchFamily="34" charset="0"/>
              <a:buChar char="•"/>
            </a:pPr>
            <a:r>
              <a:rPr lang="en-US" b="0" dirty="0">
                <a:solidFill>
                  <a:prstClr val="black"/>
                </a:solidFill>
                <a:latin typeface="Arial" panose="020B0604020202020204" pitchFamily="34" charset="0"/>
                <a:cs typeface="Arial" panose="020B0604020202020204" pitchFamily="34" charset="0"/>
              </a:rPr>
              <a:t>Assessment should begin by looking for evidence of facial trauma or burns. The mouth should be inspected for evidence of bleeding, vomitus, or broken or loose teeth.</a:t>
            </a:r>
            <a:endParaRPr lang="en-GB" b="0" dirty="0">
              <a:solidFill>
                <a:prstClr val="black"/>
              </a:solidFill>
              <a:latin typeface="Arial" panose="020B0604020202020204" pitchFamily="34" charset="0"/>
              <a:cs typeface="Arial" panose="020B0604020202020204" pitchFamily="34" charset="0"/>
            </a:endParaRPr>
          </a:p>
          <a:p>
            <a:pPr marL="628650" lvl="1" indent="-228600" defTabSz="914400">
              <a:lnSpc>
                <a:spcPct val="90000"/>
              </a:lnSpc>
              <a:spcBef>
                <a:spcPts val="1000"/>
              </a:spcBef>
              <a:buFont typeface="Arial" panose="020B0604020202020204" pitchFamily="34" charset="0"/>
              <a:buChar char="•"/>
            </a:pPr>
            <a:r>
              <a:rPr lang="en-US" b="0" dirty="0">
                <a:solidFill>
                  <a:prstClr val="black"/>
                </a:solidFill>
                <a:latin typeface="Arial" panose="020B0604020202020204" pitchFamily="34" charset="0"/>
                <a:cs typeface="Arial" panose="020B0604020202020204" pitchFamily="34" charset="0"/>
              </a:rPr>
              <a:t>Listen for noisy airway sounds or no airway sounds.</a:t>
            </a:r>
            <a:endParaRPr lang="en-GB" b="0" dirty="0">
              <a:solidFill>
                <a:prstClr val="black"/>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906913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p:txBody>
          <a:bodyPr>
            <a:normAutofit/>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Case progression</a:t>
            </a:r>
            <a:r>
              <a:rPr lang="en-US" b="0" dirty="0">
                <a:solidFill>
                  <a:prstClr val="black"/>
                </a:solidFill>
                <a:latin typeface="Arial" panose="020B0604020202020204" pitchFamily="34" charset="0"/>
                <a:cs typeface="Arial" panose="020B0604020202020204" pitchFamily="34" charset="0"/>
              </a:rPr>
              <a:t>  </a:t>
            </a:r>
            <a:endParaRPr lang="en-GB"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Upon arrival at the emergency department </a:t>
            </a:r>
            <a:r>
              <a:rPr lang="en-GB" sz="1800" b="0" dirty="0">
                <a:solidFill>
                  <a:prstClr val="black"/>
                </a:solidFill>
                <a:latin typeface="Arial" panose="020B0604020202020204" pitchFamily="34" charset="0"/>
                <a:cs typeface="Arial" panose="020B0604020202020204" pitchFamily="34" charset="0"/>
              </a:rPr>
              <a:t>the patient appears </a:t>
            </a:r>
            <a:r>
              <a:rPr lang="en-GB" sz="1800" b="0" dirty="0" err="1">
                <a:solidFill>
                  <a:prstClr val="black"/>
                </a:solidFill>
                <a:latin typeface="Arial" panose="020B0604020202020204" pitchFamily="34" charset="0"/>
                <a:cs typeface="Arial" panose="020B0604020202020204" pitchFamily="34" charset="0"/>
              </a:rPr>
              <a:t>undistressed</a:t>
            </a:r>
            <a:r>
              <a:rPr lang="en-GB" sz="1800" b="0" dirty="0">
                <a:solidFill>
                  <a:prstClr val="black"/>
                </a:solidFill>
                <a:latin typeface="Arial" panose="020B0604020202020204" pitchFamily="34" charset="0"/>
                <a:cs typeface="Arial" panose="020B0604020202020204" pitchFamily="34" charset="0"/>
              </a:rPr>
              <a:t>. His eyes are closed. He is not responding to speech. There is no obvious facial injury. No added airway sounds are heard.</a:t>
            </a:r>
            <a:r>
              <a:rPr lang="en-US" sz="1800" b="0" dirty="0">
                <a:solidFill>
                  <a:prstClr val="black"/>
                </a:solidFill>
                <a:latin typeface="Arial" panose="020B0604020202020204" pitchFamily="34" charset="0"/>
                <a:cs typeface="Arial" panose="020B0604020202020204" pitchFamily="34" charset="0"/>
              </a:rPr>
              <a:t> </a:t>
            </a:r>
            <a:endParaRPr lang="en-GB" sz="1800" b="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endParaRPr lang="en-US" sz="1800"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Self-assessment question (suggested responses on next slide):  </a:t>
            </a:r>
            <a:endParaRPr lang="en-GB" dirty="0">
              <a:solidFill>
                <a:prstClr val="black"/>
              </a:solidFill>
              <a:latin typeface="Arial" panose="020B0604020202020204" pitchFamily="34" charset="0"/>
              <a:cs typeface="Arial" panose="020B0604020202020204" pitchFamily="34" charset="0"/>
            </a:endParaRPr>
          </a:p>
          <a:p>
            <a:pPr marL="0" lvl="0" indent="0" defTabSz="914400">
              <a:lnSpc>
                <a:spcPct val="90000"/>
              </a:lnSpc>
              <a:spcBef>
                <a:spcPts val="1000"/>
              </a:spcBef>
              <a:buNone/>
            </a:pPr>
            <a:r>
              <a:rPr lang="en-US" sz="1800" b="0" dirty="0">
                <a:solidFill>
                  <a:prstClr val="black"/>
                </a:solidFill>
                <a:latin typeface="Arial" panose="020B0604020202020204" pitchFamily="34" charset="0"/>
                <a:cs typeface="Arial" panose="020B0604020202020204" pitchFamily="34" charset="0"/>
              </a:rPr>
              <a:t>What management or interventions would you perform at this time?</a:t>
            </a:r>
          </a:p>
          <a:p>
            <a:pPr marL="0" indent="0">
              <a:buNone/>
            </a:pPr>
            <a:endParaRPr lang="en-GB" dirty="0"/>
          </a:p>
        </p:txBody>
      </p:sp>
    </p:spTree>
    <p:extLst>
      <p:ext uri="{BB962C8B-B14F-4D97-AF65-F5344CB8AC3E}">
        <p14:creationId xmlns:p14="http://schemas.microsoft.com/office/powerpoint/2010/main" val="872481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Airway</a:t>
            </a:r>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dirty="0">
                <a:solidFill>
                  <a:prstClr val="black"/>
                </a:solidFill>
                <a:latin typeface="Arial" panose="020B0604020202020204" pitchFamily="34" charset="0"/>
                <a:cs typeface="Arial" panose="020B0604020202020204" pitchFamily="34" charset="0"/>
              </a:rPr>
              <a:t>Initial airway management</a:t>
            </a:r>
          </a:p>
          <a:p>
            <a:pPr lvl="1">
              <a:lnSpc>
                <a:spcPct val="90000"/>
              </a:lnSpc>
            </a:pPr>
            <a:r>
              <a:rPr lang="en-US" dirty="0"/>
              <a:t>Supplemental oxygen should be provided to all patients, usually with a tight-fitting oxygen mask. The mask should fog when applied.</a:t>
            </a:r>
            <a:endParaRPr lang="en-GB" dirty="0"/>
          </a:p>
          <a:p>
            <a:pPr lvl="1">
              <a:lnSpc>
                <a:spcPct val="90000"/>
              </a:lnSpc>
            </a:pPr>
            <a:r>
              <a:rPr lang="en-US" dirty="0"/>
              <a:t>A pulse oximeter should be applied to the finger and the oxygen saturation noted. </a:t>
            </a:r>
          </a:p>
          <a:p>
            <a:pPr lvl="1">
              <a:lnSpc>
                <a:spcPct val="90000"/>
              </a:lnSpc>
            </a:pPr>
            <a:r>
              <a:rPr lang="en-US" dirty="0"/>
              <a:t>ECG leads should be applied to allow continuous monitoring of heart rate and rhythm. </a:t>
            </a:r>
            <a:endParaRPr lang="en-GB" dirty="0"/>
          </a:p>
          <a:p>
            <a:pPr lvl="1">
              <a:lnSpc>
                <a:spcPct val="90000"/>
              </a:lnSpc>
            </a:pPr>
            <a:r>
              <a:rPr lang="en-GB" dirty="0"/>
              <a:t>A manual or automated blood pressure cuff can be placed. </a:t>
            </a:r>
            <a:endParaRPr lang="en-US" dirty="0"/>
          </a:p>
          <a:p>
            <a:pPr marL="0" indent="0">
              <a:buNone/>
            </a:pPr>
            <a:endParaRPr lang="en-GB" dirty="0"/>
          </a:p>
        </p:txBody>
      </p:sp>
    </p:spTree>
    <p:extLst>
      <p:ext uri="{BB962C8B-B14F-4D97-AF65-F5344CB8AC3E}">
        <p14:creationId xmlns:p14="http://schemas.microsoft.com/office/powerpoint/2010/main" val="4234082397"/>
      </p:ext>
    </p:extLst>
  </p:cSld>
  <p:clrMapOvr>
    <a:masterClrMapping/>
  </p:clrMapOvr>
</p:sld>
</file>

<file path=ppt/theme/theme1.xml><?xml version="1.0" encoding="utf-8"?>
<a:theme xmlns:a="http://schemas.openxmlformats.org/drawingml/2006/main" name="RCS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RCS Powerpoint</Template>
  <TotalTime>298</TotalTime>
  <Words>1968</Words>
  <Application>Microsoft Office PowerPoint</Application>
  <PresentationFormat>On-screen Show (4:3)</PresentationFormat>
  <Paragraphs>214</Paragraphs>
  <Slides>37</Slides>
  <Notes>1</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Georgia</vt:lpstr>
      <vt:lpstr>RCS Powerpoint</vt:lpstr>
      <vt:lpstr>Airway in the Assessment and Management of the Trauma Patient Unfolding scenarios Practical skills Reflective self-assessment  </vt:lpstr>
      <vt:lpstr>Airway (Basic, Advanced, Paediatric, Surgical)</vt:lpstr>
      <vt:lpstr>Basic Airway</vt:lpstr>
      <vt:lpstr>Advanced Airway</vt:lpstr>
      <vt:lpstr>Surgical Airway</vt:lpstr>
      <vt:lpstr>Clinical Scenario 1</vt:lpstr>
      <vt:lpstr>Basic Airway</vt:lpstr>
      <vt:lpstr>Basic Airway</vt:lpstr>
      <vt:lpstr>Basic Airway</vt:lpstr>
      <vt:lpstr>Basic Airway</vt:lpstr>
      <vt:lpstr>Basic Airway</vt:lpstr>
      <vt:lpstr>Jaw Thrust</vt:lpstr>
      <vt:lpstr>Basic Airway</vt:lpstr>
      <vt:lpstr>Basic Airway</vt:lpstr>
      <vt:lpstr>Nasopharyngeal Airway Insertion</vt:lpstr>
      <vt:lpstr>Oropharyngeal Airway Insertion</vt:lpstr>
      <vt:lpstr>Basic Airway</vt:lpstr>
      <vt:lpstr>Basic Airway</vt:lpstr>
      <vt:lpstr>One and Two-Person Bag-Mask Ventilation</vt:lpstr>
      <vt:lpstr>Clinical Scenario 1</vt:lpstr>
      <vt:lpstr>Advanced Airway</vt:lpstr>
      <vt:lpstr>Laryngeal Mask Airway Insertion</vt:lpstr>
      <vt:lpstr>Advanced Airway</vt:lpstr>
      <vt:lpstr>Advanced Airway</vt:lpstr>
      <vt:lpstr>Clinical Scenario 2</vt:lpstr>
      <vt:lpstr>Paediatric Airway</vt:lpstr>
      <vt:lpstr>Basic and Advanced Airway</vt:lpstr>
      <vt:lpstr>Clinical Scenario 3</vt:lpstr>
      <vt:lpstr>Surgical Airway</vt:lpstr>
      <vt:lpstr>Needle Cricothyroidotomy</vt:lpstr>
      <vt:lpstr>Clinical Scenario 4</vt:lpstr>
      <vt:lpstr>Surgical Airway</vt:lpstr>
      <vt:lpstr>Surgical Airway</vt:lpstr>
      <vt:lpstr>Surgical Airway</vt:lpstr>
      <vt:lpstr>Surgical Cricothyroidotomy</vt:lpstr>
      <vt:lpstr>Surgical Airway</vt:lpstr>
      <vt:lpstr>Further Learning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the  Royal College of  Surgeons of England</dc:title>
  <dc:creator>Gerrish, Rebecca</dc:creator>
  <cp:lastModifiedBy>Timothy Lowe</cp:lastModifiedBy>
  <cp:revision>29</cp:revision>
  <dcterms:created xsi:type="dcterms:W3CDTF">2016-01-28T11:35:41Z</dcterms:created>
  <dcterms:modified xsi:type="dcterms:W3CDTF">2020-04-16T11:12:58Z</dcterms:modified>
</cp:coreProperties>
</file>