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23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595"/>
  </p:normalViewPr>
  <p:slideViewPr>
    <p:cSldViewPr snapToGrid="0" snapToObjects="1" showGuides="1">
      <p:cViewPr varScale="1">
        <p:scale>
          <a:sx n="69" d="100"/>
          <a:sy n="69" d="100"/>
        </p:scale>
        <p:origin x="1410" y="48"/>
      </p:cViewPr>
      <p:guideLst>
        <p:guide orient="horz" pos="2160"/>
        <p:guide pos="33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0" y="0"/>
            <a:ext cx="9144000" cy="6853968"/>
          </a:xfrm>
          <a:prstGeom prst="rect">
            <a:avLst/>
          </a:prstGeom>
        </p:spPr>
      </p:pic>
      <p:sp>
        <p:nvSpPr>
          <p:cNvPr id="2" name="Title 1"/>
          <p:cNvSpPr>
            <a:spLocks noGrp="1"/>
          </p:cNvSpPr>
          <p:nvPr>
            <p:ph type="ctrTitle"/>
          </p:nvPr>
        </p:nvSpPr>
        <p:spPr>
          <a:xfrm>
            <a:off x="446370" y="3304068"/>
            <a:ext cx="7772400" cy="1470025"/>
          </a:xfrm>
        </p:spPr>
        <p:txBody>
          <a:bodyPr anchor="t">
            <a:normAutofit/>
          </a:bodyPr>
          <a:lstStyle>
            <a:lvl1pPr algn="l">
              <a:defRPr sz="2800">
                <a:solidFill>
                  <a:schemeClr val="bg1"/>
                </a:solidFill>
                <a:latin typeface="Georgia"/>
                <a:cs typeface="Georgia"/>
              </a:defRPr>
            </a:lvl1pPr>
          </a:lstStyle>
          <a:p>
            <a:r>
              <a:rPr lang="en-US"/>
              <a:t>Click to edit Master title style</a:t>
            </a:r>
            <a:endParaRPr lang="en-US" dirty="0"/>
          </a:p>
        </p:txBody>
      </p:sp>
      <p:sp>
        <p:nvSpPr>
          <p:cNvPr id="3" name="Subtitle 2"/>
          <p:cNvSpPr>
            <a:spLocks noGrp="1"/>
          </p:cNvSpPr>
          <p:nvPr>
            <p:ph type="subTitle" idx="1"/>
          </p:nvPr>
        </p:nvSpPr>
        <p:spPr>
          <a:xfrm>
            <a:off x="424277" y="5280662"/>
            <a:ext cx="6400800" cy="1752600"/>
          </a:xfrm>
        </p:spPr>
        <p:txBody>
          <a:bodyPr>
            <a:normAutofit/>
          </a:bodyPr>
          <a:lstStyle>
            <a:lvl1pPr marL="0" indent="0" algn="l">
              <a:buNone/>
              <a:defRPr sz="22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022156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161377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221473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358605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38503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86288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133656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1486946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919565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355830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1401008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13"/>
          <a:stretch>
            <a:fillRect/>
          </a:stretch>
        </p:blipFill>
        <p:spPr>
          <a:xfrm>
            <a:off x="0" y="0"/>
            <a:ext cx="9144000" cy="6853968"/>
          </a:xfrm>
          <a:prstGeom prst="rect">
            <a:avLst/>
          </a:prstGeom>
        </p:spPr>
      </p:pic>
      <p:sp>
        <p:nvSpPr>
          <p:cNvPr id="2" name="Title Placeholder 1"/>
          <p:cNvSpPr>
            <a:spLocks noGrp="1"/>
          </p:cNvSpPr>
          <p:nvPr>
            <p:ph type="title"/>
          </p:nvPr>
        </p:nvSpPr>
        <p:spPr>
          <a:xfrm>
            <a:off x="425970" y="482858"/>
            <a:ext cx="8229600" cy="11430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8543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kern="1200">
          <a:solidFill>
            <a:srgbClr val="323232"/>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2200" b="1" kern="1200">
          <a:solidFill>
            <a:srgbClr val="323232"/>
          </a:solidFill>
          <a:latin typeface="Arial"/>
          <a:ea typeface="+mn-ea"/>
          <a:cs typeface="Arial"/>
        </a:defRPr>
      </a:lvl1pPr>
      <a:lvl2pPr marL="742950" indent="-285750" algn="l" defTabSz="457200" rtl="0" eaLnBrk="1" latinLnBrk="0" hangingPunct="1">
        <a:spcBef>
          <a:spcPct val="20000"/>
        </a:spcBef>
        <a:buClr>
          <a:srgbClr val="323232"/>
        </a:buClr>
        <a:buFont typeface="Arial"/>
        <a:buChar char="•"/>
        <a:defRPr sz="1800" kern="1200">
          <a:solidFill>
            <a:srgbClr val="323232"/>
          </a:solidFill>
          <a:latin typeface="Arial"/>
          <a:ea typeface="+mn-ea"/>
          <a:cs typeface="Arial"/>
        </a:defRPr>
      </a:lvl2pPr>
      <a:lvl3pPr marL="1143000" indent="-228600" algn="l" defTabSz="457200" rtl="0" eaLnBrk="1" latinLnBrk="0" hangingPunct="1">
        <a:spcBef>
          <a:spcPct val="20000"/>
        </a:spcBef>
        <a:buClr>
          <a:srgbClr val="323232"/>
        </a:buClr>
        <a:buFont typeface="Arial"/>
        <a:buChar char="•"/>
        <a:defRPr sz="1100" kern="1200">
          <a:solidFill>
            <a:srgbClr val="323232"/>
          </a:solidFill>
          <a:latin typeface="+mn-lt"/>
          <a:ea typeface="+mn-ea"/>
          <a:cs typeface="+mn-cs"/>
        </a:defRPr>
      </a:lvl3pPr>
      <a:lvl4pPr marL="1600200" indent="-228600" algn="l" defTabSz="457200" rtl="0" eaLnBrk="1" latinLnBrk="0" hangingPunct="1">
        <a:spcBef>
          <a:spcPct val="20000"/>
        </a:spcBef>
        <a:buClr>
          <a:srgbClr val="323232"/>
        </a:buClr>
        <a:buFont typeface="Arial"/>
        <a:buChar char="•"/>
        <a:defRPr sz="1100" kern="1200">
          <a:solidFill>
            <a:srgbClr val="323232"/>
          </a:solidFill>
          <a:latin typeface="+mn-lt"/>
          <a:ea typeface="+mn-ea"/>
          <a:cs typeface="+mn-cs"/>
        </a:defRPr>
      </a:lvl4pPr>
      <a:lvl5pPr marL="2057400" indent="-228600" algn="l" defTabSz="457200" rtl="0" eaLnBrk="1" latinLnBrk="0" hangingPunct="1">
        <a:spcBef>
          <a:spcPct val="20000"/>
        </a:spcBef>
        <a:buClr>
          <a:srgbClr val="323232"/>
        </a:buClr>
        <a:buFont typeface="Arial"/>
        <a:buChar char="•"/>
        <a:defRPr sz="1100" kern="1200">
          <a:solidFill>
            <a:srgbClr val="32323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369" y="3304068"/>
            <a:ext cx="7907921" cy="1470025"/>
          </a:xfrm>
        </p:spPr>
        <p:txBody>
          <a:bodyPr>
            <a:normAutofit fontScale="90000"/>
          </a:bodyPr>
          <a:lstStyle/>
          <a:p>
            <a:r>
              <a:rPr lang="en-GB" dirty="0"/>
              <a:t>Transfer of the Trauma Patient to Definitive Care</a:t>
            </a:r>
            <a:br>
              <a:rPr lang="en-GB" dirty="0"/>
            </a:br>
            <a:r>
              <a:rPr lang="en-GB" sz="2000" dirty="0"/>
              <a:t>Unfolding scenario</a:t>
            </a:r>
            <a:br>
              <a:rPr lang="en-GB" sz="2000" dirty="0"/>
            </a:br>
            <a:r>
              <a:rPr lang="en-GB" sz="2000" dirty="0"/>
              <a:t>Reflective self-assessment</a:t>
            </a:r>
            <a:r>
              <a:rPr lang="en-GB" dirty="0"/>
              <a:t/>
            </a:r>
            <a:br>
              <a:rPr lang="en-GB" dirty="0"/>
            </a:br>
            <a:endParaRPr lang="en-US" dirty="0"/>
          </a:p>
        </p:txBody>
      </p:sp>
      <p:sp>
        <p:nvSpPr>
          <p:cNvPr id="3" name="Subtitle 2"/>
          <p:cNvSpPr>
            <a:spLocks noGrp="1"/>
          </p:cNvSpPr>
          <p:nvPr>
            <p:ph type="subTitle" idx="1"/>
          </p:nvPr>
        </p:nvSpPr>
        <p:spPr/>
        <p:txBody>
          <a:bodyPr/>
          <a:lstStyle/>
          <a:p>
            <a:r>
              <a:rPr lang="en-US" dirty="0"/>
              <a:t>April 2020</a:t>
            </a:r>
          </a:p>
        </p:txBody>
      </p:sp>
      <p:sp>
        <p:nvSpPr>
          <p:cNvPr id="4" name="TextBox 3"/>
          <p:cNvSpPr txBox="1"/>
          <p:nvPr/>
        </p:nvSpPr>
        <p:spPr>
          <a:xfrm>
            <a:off x="4088906" y="6162478"/>
            <a:ext cx="4568369"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 The Royal College of Surgeons of England </a:t>
            </a:r>
            <a:r>
              <a:rPr lang="en-GB" sz="1100" dirty="0" smtClean="0">
                <a:solidFill>
                  <a:schemeClr val="bg1"/>
                </a:solidFill>
                <a:latin typeface="Arial" panose="020B0604020202020204" pitchFamily="34" charset="0"/>
                <a:cs typeface="Arial" panose="020B0604020202020204" pitchFamily="34" charset="0"/>
              </a:rPr>
              <a:t>2020. </a:t>
            </a:r>
            <a:r>
              <a:rPr lang="en-GB" sz="1100" dirty="0">
                <a:solidFill>
                  <a:schemeClr val="bg1"/>
                </a:solidFill>
                <a:latin typeface="Arial" panose="020B0604020202020204" pitchFamily="34" charset="0"/>
                <a:cs typeface="Arial" panose="020B0604020202020204" pitchFamily="34" charset="0"/>
              </a:rPr>
              <a:t>All rights reserved</a:t>
            </a:r>
          </a:p>
        </p:txBody>
      </p:sp>
    </p:spTree>
    <p:extLst>
      <p:ext uri="{BB962C8B-B14F-4D97-AF65-F5344CB8AC3E}">
        <p14:creationId xmlns:p14="http://schemas.microsoft.com/office/powerpoint/2010/main" val="873458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Transfer Principles: How?</a:t>
            </a:r>
          </a:p>
        </p:txBody>
      </p:sp>
      <p:sp>
        <p:nvSpPr>
          <p:cNvPr id="3" name="Content Placeholder 2"/>
          <p:cNvSpPr>
            <a:spLocks noGrp="1"/>
          </p:cNvSpPr>
          <p:nvPr>
            <p:ph idx="1"/>
          </p:nvPr>
        </p:nvSpPr>
        <p:spPr/>
        <p:txBody>
          <a:bodyPr/>
          <a:lstStyle/>
          <a:p>
            <a:pPr marL="0" lvl="0" indent="0" defTabSz="914400">
              <a:lnSpc>
                <a:spcPct val="90000"/>
              </a:lnSpc>
              <a:spcBef>
                <a:spcPts val="1000"/>
              </a:spcBef>
              <a:buNone/>
            </a:pPr>
            <a:r>
              <a:rPr lang="en-US" b="0" dirty="0">
                <a:solidFill>
                  <a:prstClr val="black"/>
                </a:solidFill>
                <a:latin typeface="Arial" panose="020B0604020202020204" pitchFamily="34" charset="0"/>
                <a:cs typeface="Arial" panose="020B0604020202020204" pitchFamily="34" charset="0"/>
              </a:rPr>
              <a:t>The means of transfer is determined by:</a:t>
            </a:r>
          </a:p>
          <a:p>
            <a:pPr lvl="1">
              <a:lnSpc>
                <a:spcPct val="90000"/>
              </a:lnSpc>
            </a:pPr>
            <a:r>
              <a:rPr lang="en-US" dirty="0"/>
              <a:t>Care required in transit</a:t>
            </a:r>
          </a:p>
          <a:p>
            <a:pPr lvl="1">
              <a:lnSpc>
                <a:spcPct val="90000"/>
              </a:lnSpc>
            </a:pPr>
            <a:r>
              <a:rPr lang="en-US" dirty="0"/>
              <a:t>Patient destination</a:t>
            </a:r>
          </a:p>
          <a:p>
            <a:pPr lvl="1">
              <a:lnSpc>
                <a:spcPct val="90000"/>
              </a:lnSpc>
            </a:pPr>
            <a:r>
              <a:rPr lang="en-US" dirty="0"/>
              <a:t>Available resources</a:t>
            </a:r>
          </a:p>
          <a:p>
            <a:pPr lvl="1">
              <a:lnSpc>
                <a:spcPct val="90000"/>
              </a:lnSpc>
            </a:pPr>
            <a:r>
              <a:rPr lang="en-US" dirty="0"/>
              <a:t>Existing transfer agreements</a:t>
            </a:r>
          </a:p>
          <a:p>
            <a:pPr marL="0" indent="0">
              <a:buNone/>
            </a:pPr>
            <a:endParaRPr lang="en-GB" dirty="0"/>
          </a:p>
        </p:txBody>
      </p:sp>
    </p:spTree>
    <p:extLst>
      <p:ext uri="{BB962C8B-B14F-4D97-AF65-F5344CB8AC3E}">
        <p14:creationId xmlns:p14="http://schemas.microsoft.com/office/powerpoint/2010/main" val="334929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Scenario </a:t>
            </a:r>
          </a:p>
        </p:txBody>
      </p:sp>
      <p:sp>
        <p:nvSpPr>
          <p:cNvPr id="3" name="Content Placeholder 2"/>
          <p:cNvSpPr>
            <a:spLocks noGrp="1"/>
          </p:cNvSpPr>
          <p:nvPr>
            <p:ph idx="1"/>
          </p:nvPr>
        </p:nvSpPr>
        <p:spPr>
          <a:xfrm>
            <a:off x="425970" y="1600200"/>
            <a:ext cx="8229600" cy="4525963"/>
          </a:xfrm>
        </p:spPr>
        <p:txBody>
          <a:bodyPr/>
          <a:lstStyle/>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Self-assessment questions (suggested responses on next slide):</a:t>
            </a:r>
          </a:p>
          <a:p>
            <a:pPr lvl="1">
              <a:lnSpc>
                <a:spcPct val="90000"/>
              </a:lnSpc>
            </a:pPr>
            <a:r>
              <a:rPr lang="en-US" dirty="0"/>
              <a:t>Does the patient in the scenario require transfer?</a:t>
            </a:r>
          </a:p>
          <a:p>
            <a:pPr lvl="1">
              <a:lnSpc>
                <a:spcPct val="90000"/>
              </a:lnSpc>
            </a:pPr>
            <a:r>
              <a:rPr lang="en-US" dirty="0"/>
              <a:t>Where should this patient be transferred? </a:t>
            </a:r>
          </a:p>
          <a:p>
            <a:pPr lvl="1">
              <a:lnSpc>
                <a:spcPct val="90000"/>
              </a:lnSpc>
            </a:pPr>
            <a:r>
              <a:rPr lang="en-US" dirty="0"/>
              <a:t>When and how?</a:t>
            </a:r>
          </a:p>
          <a:p>
            <a:pPr lvl="1">
              <a:lnSpc>
                <a:spcPct val="90000"/>
              </a:lnSpc>
            </a:pPr>
            <a:r>
              <a:rPr lang="en-US" dirty="0"/>
              <a:t>What are the risks of transferring the patient?</a:t>
            </a:r>
          </a:p>
          <a:p>
            <a:pPr marL="0" indent="0">
              <a:buNone/>
            </a:pPr>
            <a:endParaRPr lang="en-GB" dirty="0"/>
          </a:p>
        </p:txBody>
      </p:sp>
    </p:spTree>
    <p:extLst>
      <p:ext uri="{BB962C8B-B14F-4D97-AF65-F5344CB8AC3E}">
        <p14:creationId xmlns:p14="http://schemas.microsoft.com/office/powerpoint/2010/main" val="3745527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Scenario </a:t>
            </a:r>
          </a:p>
        </p:txBody>
      </p:sp>
      <p:sp>
        <p:nvSpPr>
          <p:cNvPr id="3" name="Content Placeholder 2"/>
          <p:cNvSpPr>
            <a:spLocks noGrp="1"/>
          </p:cNvSpPr>
          <p:nvPr>
            <p:ph idx="1"/>
          </p:nvPr>
        </p:nvSpPr>
        <p:spPr/>
        <p:txBody>
          <a:bodyPr>
            <a:normAutofit/>
          </a:bodyPr>
          <a:lstStyle/>
          <a:p>
            <a:pPr marL="228600" lvl="0" indent="-228600" defTabSz="914400">
              <a:lnSpc>
                <a:spcPct val="90000"/>
              </a:lnSpc>
              <a:spcBef>
                <a:spcPts val="1000"/>
              </a:spcBef>
              <a:buFont typeface="Arial" panose="020B0604020202020204" pitchFamily="34" charset="0"/>
              <a:buChar char="•"/>
            </a:pPr>
            <a:r>
              <a:rPr lang="en-US" sz="1800" dirty="0">
                <a:solidFill>
                  <a:prstClr val="black"/>
                </a:solidFill>
                <a:latin typeface="Arial" panose="020B0604020202020204" pitchFamily="34" charset="0"/>
                <a:cs typeface="Arial" panose="020B0604020202020204" pitchFamily="34" charset="0"/>
              </a:rPr>
              <a:t>Yes. </a:t>
            </a:r>
            <a:r>
              <a:rPr lang="en-US" sz="1800" b="0" dirty="0">
                <a:solidFill>
                  <a:prstClr val="black"/>
                </a:solidFill>
                <a:latin typeface="Arial" panose="020B0604020202020204" pitchFamily="34" charset="0"/>
                <a:cs typeface="Arial" panose="020B0604020202020204" pitchFamily="34" charset="0"/>
              </a:rPr>
              <a:t>The patient may need surgical and neurosurgical care.</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He should go to the nearest trauma </a:t>
            </a:r>
            <a:r>
              <a:rPr lang="en-US" sz="1800" b="0" dirty="0" err="1">
                <a:solidFill>
                  <a:prstClr val="black"/>
                </a:solidFill>
                <a:latin typeface="Arial" panose="020B0604020202020204" pitchFamily="34" charset="0"/>
                <a:cs typeface="Arial" panose="020B0604020202020204" pitchFamily="34" charset="0"/>
              </a:rPr>
              <a:t>centre</a:t>
            </a:r>
            <a:r>
              <a:rPr lang="en-US" sz="1800" b="0" dirty="0">
                <a:solidFill>
                  <a:prstClr val="black"/>
                </a:solidFill>
                <a:latin typeface="Arial" panose="020B0604020202020204" pitchFamily="34" charset="0"/>
                <a:cs typeface="Arial" panose="020B0604020202020204" pitchFamily="34" charset="0"/>
              </a:rPr>
              <a:t> or facility with these capabilities.</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He should be transferred </a:t>
            </a:r>
            <a:r>
              <a:rPr lang="en-US" sz="1800" dirty="0">
                <a:solidFill>
                  <a:prstClr val="black"/>
                </a:solidFill>
                <a:latin typeface="Arial" panose="020B0604020202020204" pitchFamily="34" charset="0"/>
                <a:cs typeface="Arial" panose="020B0604020202020204" pitchFamily="34" charset="0"/>
              </a:rPr>
              <a:t>after</a:t>
            </a:r>
            <a:r>
              <a:rPr lang="en-US" sz="1800" b="0" dirty="0">
                <a:solidFill>
                  <a:prstClr val="black"/>
                </a:solidFill>
                <a:latin typeface="Arial" panose="020B0604020202020204" pitchFamily="34" charset="0"/>
                <a:cs typeface="Arial" panose="020B0604020202020204" pitchFamily="34" charset="0"/>
              </a:rPr>
              <a:t> addressing immediately life-threatening injuries that are within the capabilities of the current facility, </a:t>
            </a:r>
            <a:r>
              <a:rPr lang="en-US" sz="1800" dirty="0">
                <a:solidFill>
                  <a:prstClr val="black"/>
                </a:solidFill>
                <a:latin typeface="Arial" panose="020B0604020202020204" pitchFamily="34" charset="0"/>
                <a:cs typeface="Arial" panose="020B0604020202020204" pitchFamily="34" charset="0"/>
              </a:rPr>
              <a:t>after</a:t>
            </a:r>
            <a:r>
              <a:rPr lang="en-US" sz="1800" b="0" dirty="0">
                <a:solidFill>
                  <a:prstClr val="black"/>
                </a:solidFill>
                <a:latin typeface="Arial" panose="020B0604020202020204" pitchFamily="34" charset="0"/>
                <a:cs typeface="Arial" panose="020B0604020202020204" pitchFamily="34" charset="0"/>
              </a:rPr>
              <a:t> </a:t>
            </a:r>
            <a:r>
              <a:rPr lang="en-US" sz="1800" b="0" dirty="0" err="1">
                <a:solidFill>
                  <a:prstClr val="black"/>
                </a:solidFill>
                <a:latin typeface="Arial" panose="020B0604020202020204" pitchFamily="34" charset="0"/>
                <a:cs typeface="Arial" panose="020B0604020202020204" pitchFamily="34" charset="0"/>
              </a:rPr>
              <a:t>stabilising</a:t>
            </a:r>
            <a:r>
              <a:rPr lang="en-US" sz="1800" b="0" dirty="0">
                <a:solidFill>
                  <a:prstClr val="black"/>
                </a:solidFill>
                <a:latin typeface="Arial" panose="020B0604020202020204" pitchFamily="34" charset="0"/>
                <a:cs typeface="Arial" panose="020B0604020202020204" pitchFamily="34" charset="0"/>
              </a:rPr>
              <a:t> disabling injuries, and </a:t>
            </a:r>
            <a:r>
              <a:rPr lang="en-US" sz="1800" dirty="0">
                <a:solidFill>
                  <a:prstClr val="black"/>
                </a:solidFill>
                <a:latin typeface="Arial" panose="020B0604020202020204" pitchFamily="34" charset="0"/>
                <a:cs typeface="Arial" panose="020B0604020202020204" pitchFamily="34" charset="0"/>
              </a:rPr>
              <a:t>after</a:t>
            </a:r>
            <a:r>
              <a:rPr lang="en-US" sz="1800" b="0" dirty="0">
                <a:solidFill>
                  <a:prstClr val="black"/>
                </a:solidFill>
                <a:latin typeface="Arial" panose="020B0604020202020204" pitchFamily="34" charset="0"/>
                <a:cs typeface="Arial" panose="020B0604020202020204" pitchFamily="34" charset="0"/>
              </a:rPr>
              <a:t> making arrangements to do so. </a:t>
            </a:r>
          </a:p>
          <a:p>
            <a:pPr marL="228600" lvl="0" indent="-228600" defTabSz="914400">
              <a:lnSpc>
                <a:spcPct val="90000"/>
              </a:lnSpc>
              <a:spcBef>
                <a:spcPts val="1000"/>
              </a:spcBef>
              <a:buFont typeface="Arial" panose="020B0604020202020204" pitchFamily="34" charset="0"/>
              <a:buChar char="•"/>
            </a:pPr>
            <a:r>
              <a:rPr lang="en-US" sz="1800" dirty="0">
                <a:solidFill>
                  <a:prstClr val="black"/>
                </a:solidFill>
                <a:latin typeface="Arial" panose="020B0604020202020204" pitchFamily="34" charset="0"/>
                <a:cs typeface="Arial" panose="020B0604020202020204" pitchFamily="34" charset="0"/>
              </a:rPr>
              <a:t>He should be transferred before unnecessary testing and without delay. </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Risks include further deterioration, such as loss of an airway. The transfer team must be prepared for this possibility.</a:t>
            </a:r>
          </a:p>
          <a:p>
            <a:pPr marL="0" indent="0">
              <a:buNone/>
            </a:pPr>
            <a:endParaRPr lang="en-GB" dirty="0"/>
          </a:p>
        </p:txBody>
      </p:sp>
    </p:spTree>
    <p:extLst>
      <p:ext uri="{BB962C8B-B14F-4D97-AF65-F5344CB8AC3E}">
        <p14:creationId xmlns:p14="http://schemas.microsoft.com/office/powerpoint/2010/main" val="625935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Scenario </a:t>
            </a:r>
          </a:p>
        </p:txBody>
      </p:sp>
      <p:sp>
        <p:nvSpPr>
          <p:cNvPr id="3" name="Content Placeholder 2"/>
          <p:cNvSpPr>
            <a:spLocks noGrp="1"/>
          </p:cNvSpPr>
          <p:nvPr>
            <p:ph idx="1"/>
          </p:nvPr>
        </p:nvSpPr>
        <p:spPr/>
        <p:txBody>
          <a:bodyPr>
            <a:normAutofit/>
          </a:bodyPr>
          <a:lstStyle/>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Case progression </a:t>
            </a:r>
          </a:p>
          <a:p>
            <a:pPr marL="685800" lvl="1" indent="-228600" defTabSz="914400">
              <a:lnSpc>
                <a:spcPct val="90000"/>
              </a:lnSpc>
              <a:spcBef>
                <a:spcPts val="500"/>
              </a:spcBef>
              <a:buClrTx/>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The patient is intubated, iv access obtained and a massive transfusion protocol is initiated. No other sources of bleeding are identified. Restriction of cervical spine motion is maintained.</a:t>
            </a:r>
          </a:p>
          <a:p>
            <a:pPr marL="685800" lvl="1" indent="-228600" defTabSz="914400">
              <a:lnSpc>
                <a:spcPct val="90000"/>
              </a:lnSpc>
              <a:spcBef>
                <a:spcPts val="500"/>
              </a:spcBef>
              <a:buClrTx/>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The local trauma </a:t>
            </a:r>
            <a:r>
              <a:rPr lang="en-US" dirty="0" err="1">
                <a:solidFill>
                  <a:prstClr val="black"/>
                </a:solidFill>
                <a:latin typeface="Arial" panose="020B0604020202020204" pitchFamily="34" charset="0"/>
                <a:cs typeface="Arial" panose="020B0604020202020204" pitchFamily="34" charset="0"/>
              </a:rPr>
              <a:t>centre</a:t>
            </a:r>
            <a:r>
              <a:rPr lang="en-US" dirty="0">
                <a:solidFill>
                  <a:prstClr val="black"/>
                </a:solidFill>
                <a:latin typeface="Arial" panose="020B0604020202020204" pitchFamily="34" charset="0"/>
                <a:cs typeface="Arial" panose="020B0604020202020204" pitchFamily="34" charset="0"/>
              </a:rPr>
              <a:t> is contacted and agrees to have the patient transferred immediately via ambulance service.</a:t>
            </a:r>
          </a:p>
          <a:p>
            <a:pPr marL="685800" lvl="1" indent="-228600" defTabSz="914400">
              <a:lnSpc>
                <a:spcPct val="90000"/>
              </a:lnSpc>
              <a:spcBef>
                <a:spcPts val="500"/>
              </a:spcBef>
              <a:buClrTx/>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The decision NOT to delay transfer for CT scanning or other testing is agreed to. </a:t>
            </a:r>
          </a:p>
          <a:p>
            <a:pPr marL="685800" lvl="1" indent="-228600" defTabSz="914400">
              <a:lnSpc>
                <a:spcPct val="90000"/>
              </a:lnSpc>
              <a:spcBef>
                <a:spcPts val="500"/>
              </a:spcBef>
              <a:buClrTx/>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All records, initial x-rays and laboratory tests are copied and sent to the receiving hospital.</a:t>
            </a:r>
          </a:p>
          <a:p>
            <a:pPr marL="0" indent="0">
              <a:buNone/>
            </a:pPr>
            <a:endParaRPr lang="en-GB" dirty="0"/>
          </a:p>
        </p:txBody>
      </p:sp>
    </p:spTree>
    <p:extLst>
      <p:ext uri="{BB962C8B-B14F-4D97-AF65-F5344CB8AC3E}">
        <p14:creationId xmlns:p14="http://schemas.microsoft.com/office/powerpoint/2010/main" val="3335076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Transfer</a:t>
            </a:r>
          </a:p>
        </p:txBody>
      </p:sp>
      <p:sp>
        <p:nvSpPr>
          <p:cNvPr id="3" name="Content Placeholder 2"/>
          <p:cNvSpPr>
            <a:spLocks noGrp="1"/>
          </p:cNvSpPr>
          <p:nvPr>
            <p:ph idx="1"/>
          </p:nvPr>
        </p:nvSpPr>
        <p:spPr/>
        <p:txBody>
          <a:bodyPr/>
          <a:lstStyle/>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You have learned: </a:t>
            </a:r>
          </a:p>
          <a:p>
            <a:pPr lvl="1">
              <a:lnSpc>
                <a:spcPct val="90000"/>
              </a:lnSpc>
            </a:pPr>
            <a:r>
              <a:rPr lang="en-US" dirty="0"/>
              <a:t>How to identify injured patients who require transfer to a higher level of care.</a:t>
            </a:r>
          </a:p>
          <a:p>
            <a:pPr lvl="1">
              <a:lnSpc>
                <a:spcPct val="90000"/>
              </a:lnSpc>
            </a:pPr>
            <a:r>
              <a:rPr lang="en-US" dirty="0"/>
              <a:t>The considerations that must be made to transfer the patient in the safest way possible.</a:t>
            </a:r>
          </a:p>
          <a:p>
            <a:pPr marL="0" indent="0">
              <a:buNone/>
            </a:pPr>
            <a:endParaRPr lang="en-GB" dirty="0"/>
          </a:p>
        </p:txBody>
      </p:sp>
    </p:spTree>
    <p:extLst>
      <p:ext uri="{BB962C8B-B14F-4D97-AF65-F5344CB8AC3E}">
        <p14:creationId xmlns:p14="http://schemas.microsoft.com/office/powerpoint/2010/main" val="529839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Further Learning</a:t>
            </a:r>
          </a:p>
        </p:txBody>
      </p:sp>
      <p:sp>
        <p:nvSpPr>
          <p:cNvPr id="3" name="Content Placeholder 2"/>
          <p:cNvSpPr>
            <a:spLocks noGrp="1"/>
          </p:cNvSpPr>
          <p:nvPr>
            <p:ph idx="1"/>
          </p:nvPr>
        </p:nvSpPr>
        <p:spPr/>
        <p:txBody>
          <a:bodyPr/>
          <a:lstStyle/>
          <a:p>
            <a:pPr marL="0" indent="0">
              <a:buNone/>
            </a:pPr>
            <a:r>
              <a:rPr lang="en-GB" sz="1800" b="0" dirty="0"/>
              <a:t>When transferring a patient, clear communication between the referring and receiving medical teams must occur. A formal template (such as SBAR) is helpful to ensure key information about the patient is communicated. Transfer teams should be adequately skilled to administer the right level of patient care between facilities. </a:t>
            </a:r>
          </a:p>
          <a:p>
            <a:pPr marL="0" indent="0">
              <a:buNone/>
            </a:pPr>
            <a:endParaRPr lang="en-GB" dirty="0"/>
          </a:p>
        </p:txBody>
      </p:sp>
    </p:spTree>
    <p:extLst>
      <p:ext uri="{BB962C8B-B14F-4D97-AF65-F5344CB8AC3E}">
        <p14:creationId xmlns:p14="http://schemas.microsoft.com/office/powerpoint/2010/main" val="2282429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Transfer</a:t>
            </a:r>
          </a:p>
        </p:txBody>
      </p:sp>
      <p:sp>
        <p:nvSpPr>
          <p:cNvPr id="3" name="Content Placeholder 2"/>
          <p:cNvSpPr>
            <a:spLocks noGrp="1"/>
          </p:cNvSpPr>
          <p:nvPr>
            <p:ph idx="1"/>
          </p:nvPr>
        </p:nvSpPr>
        <p:spPr/>
        <p:txBody>
          <a:bodyPr/>
          <a:lstStyle/>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Relevance of content</a:t>
            </a:r>
          </a:p>
          <a:p>
            <a:pPr lvl="1">
              <a:lnSpc>
                <a:spcPct val="90000"/>
              </a:lnSpc>
            </a:pPr>
            <a:r>
              <a:rPr lang="en-US" dirty="0"/>
              <a:t>The decision to transfer a patient to another facility depends on the known and suspected injuries as well as the capabilities on hand to quickly diagnose and treat them. This is particularly important for potentially life-threatening injuries. </a:t>
            </a:r>
            <a:endParaRPr lang="en-GB" dirty="0"/>
          </a:p>
          <a:p>
            <a:pPr marL="0" indent="0">
              <a:buNone/>
            </a:pPr>
            <a:endParaRPr lang="en-GB" dirty="0"/>
          </a:p>
        </p:txBody>
      </p:sp>
    </p:spTree>
    <p:extLst>
      <p:ext uri="{BB962C8B-B14F-4D97-AF65-F5344CB8AC3E}">
        <p14:creationId xmlns:p14="http://schemas.microsoft.com/office/powerpoint/2010/main" val="2100339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Transfer</a:t>
            </a:r>
          </a:p>
        </p:txBody>
      </p:sp>
      <p:sp>
        <p:nvSpPr>
          <p:cNvPr id="3" name="Content Placeholder 2"/>
          <p:cNvSpPr>
            <a:spLocks noGrp="1"/>
          </p:cNvSpPr>
          <p:nvPr>
            <p:ph idx="1"/>
          </p:nvPr>
        </p:nvSpPr>
        <p:spPr/>
        <p:txBody>
          <a:bodyPr>
            <a:normAutofit/>
          </a:bodyPr>
          <a:lstStyle/>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Learning Outcomes - by the end of this module, you will be able to:</a:t>
            </a:r>
            <a:endParaRPr lang="en-GB" b="0" dirty="0">
              <a:solidFill>
                <a:prstClr val="black"/>
              </a:solidFill>
              <a:latin typeface="Arial" panose="020B0604020202020204" pitchFamily="34" charset="0"/>
              <a:cs typeface="Arial" panose="020B0604020202020204" pitchFamily="34" charset="0"/>
            </a:endParaRPr>
          </a:p>
          <a:p>
            <a:pPr lvl="1">
              <a:lnSpc>
                <a:spcPct val="90000"/>
              </a:lnSpc>
            </a:pPr>
            <a:r>
              <a:rPr lang="en-US" dirty="0"/>
              <a:t>Identify injured patients who require transfer to a higher level of care.</a:t>
            </a:r>
          </a:p>
          <a:p>
            <a:pPr lvl="1">
              <a:lnSpc>
                <a:spcPct val="90000"/>
              </a:lnSpc>
            </a:pPr>
            <a:r>
              <a:rPr lang="en-US" dirty="0"/>
              <a:t>Discuss optimal preparation for safe patient transfer. </a:t>
            </a:r>
            <a:endParaRPr lang="en-GB" dirty="0"/>
          </a:p>
        </p:txBody>
      </p:sp>
    </p:spTree>
    <p:extLst>
      <p:ext uri="{BB962C8B-B14F-4D97-AF65-F5344CB8AC3E}">
        <p14:creationId xmlns:p14="http://schemas.microsoft.com/office/powerpoint/2010/main" val="1862881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Transfer Principles</a:t>
            </a:r>
          </a:p>
        </p:txBody>
      </p:sp>
      <p:sp>
        <p:nvSpPr>
          <p:cNvPr id="3" name="Content Placeholder 2"/>
          <p:cNvSpPr>
            <a:spLocks noGrp="1"/>
          </p:cNvSpPr>
          <p:nvPr>
            <p:ph idx="1"/>
          </p:nvPr>
        </p:nvSpPr>
        <p:spPr/>
        <p:txBody>
          <a:bodyPr/>
          <a:lstStyle/>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Know your hospital’s capabilities.</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Be prepared and anticipate patient’s needs.</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Do no further harm.</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Identify patients whose needs exceed local resources.</a:t>
            </a:r>
          </a:p>
          <a:p>
            <a:pPr marL="228600" lvl="0" indent="-228600" defTabSz="914400">
              <a:lnSpc>
                <a:spcPct val="90000"/>
              </a:lnSpc>
              <a:spcBef>
                <a:spcPts val="1000"/>
              </a:spcBef>
              <a:buFont typeface="Arial" panose="020B0604020202020204" pitchFamily="34" charset="0"/>
              <a:buChar char="•"/>
            </a:pPr>
            <a:r>
              <a:rPr lang="en-GB" sz="1800" b="0" dirty="0">
                <a:solidFill>
                  <a:prstClr val="black"/>
                </a:solidFill>
                <a:latin typeface="Arial" panose="020B0604020202020204" pitchFamily="34" charset="0"/>
                <a:cs typeface="Arial" panose="020B0604020202020204" pitchFamily="34" charset="0"/>
              </a:rPr>
              <a:t>Perform only essential procedures.</a:t>
            </a:r>
          </a:p>
          <a:p>
            <a:pPr marL="228600" lvl="0" indent="-228600" defTabSz="914400">
              <a:lnSpc>
                <a:spcPct val="90000"/>
              </a:lnSpc>
              <a:spcBef>
                <a:spcPts val="1000"/>
              </a:spcBef>
              <a:buFont typeface="Arial" panose="020B0604020202020204" pitchFamily="34" charset="0"/>
              <a:buChar char="•"/>
            </a:pPr>
            <a:r>
              <a:rPr lang="en-GB" sz="1800" b="0" dirty="0">
                <a:solidFill>
                  <a:prstClr val="black"/>
                </a:solidFill>
                <a:latin typeface="Arial" panose="020B0604020202020204" pitchFamily="34" charset="0"/>
                <a:cs typeface="Arial" panose="020B0604020202020204" pitchFamily="34" charset="0"/>
              </a:rPr>
              <a:t>Establish direct communication between referring and receiving doctors.</a:t>
            </a:r>
          </a:p>
          <a:p>
            <a:pPr marL="228600" lvl="0" indent="-228600" defTabSz="914400">
              <a:lnSpc>
                <a:spcPct val="90000"/>
              </a:lnSpc>
              <a:spcBef>
                <a:spcPts val="1000"/>
              </a:spcBef>
              <a:buFont typeface="Arial" panose="020B0604020202020204" pitchFamily="34" charset="0"/>
              <a:buChar char="•"/>
            </a:pPr>
            <a:r>
              <a:rPr lang="en-GB" sz="1800" b="0" dirty="0">
                <a:solidFill>
                  <a:prstClr val="black"/>
                </a:solidFill>
                <a:latin typeface="Arial" panose="020B0604020202020204" pitchFamily="34" charset="0"/>
                <a:cs typeface="Arial" panose="020B0604020202020204" pitchFamily="34" charset="0"/>
              </a:rPr>
              <a:t>Transport to the closest appropriate facility.</a:t>
            </a:r>
          </a:p>
          <a:p>
            <a:pPr marL="228600" lvl="0" indent="-228600" defTabSz="914400">
              <a:lnSpc>
                <a:spcPct val="90000"/>
              </a:lnSpc>
              <a:spcBef>
                <a:spcPts val="1000"/>
              </a:spcBef>
              <a:buFont typeface="Arial" panose="020B0604020202020204" pitchFamily="34" charset="0"/>
              <a:buChar char="•"/>
            </a:pPr>
            <a:r>
              <a:rPr lang="en-GB" sz="1800" b="0" dirty="0">
                <a:solidFill>
                  <a:prstClr val="black"/>
                </a:solidFill>
                <a:latin typeface="Arial" panose="020B0604020202020204" pitchFamily="34" charset="0"/>
                <a:cs typeface="Arial" panose="020B0604020202020204" pitchFamily="34" charset="0"/>
              </a:rPr>
              <a:t>Use the most appropriate mode of transport. </a:t>
            </a:r>
          </a:p>
          <a:p>
            <a:pPr marL="228600" lvl="0" indent="-228600" defTabSz="914400">
              <a:lnSpc>
                <a:spcPct val="90000"/>
              </a:lnSpc>
              <a:spcBef>
                <a:spcPts val="1000"/>
              </a:spcBef>
              <a:buFont typeface="Arial" panose="020B0604020202020204" pitchFamily="34" charset="0"/>
              <a:buChar char="•"/>
            </a:pPr>
            <a:endParaRPr lang="en-US" sz="1800" b="0" dirty="0">
              <a:solidFill>
                <a:prstClr val="black"/>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764119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Scenario </a:t>
            </a:r>
          </a:p>
        </p:txBody>
      </p:sp>
      <p:sp>
        <p:nvSpPr>
          <p:cNvPr id="3" name="Content Placeholder 2"/>
          <p:cNvSpPr>
            <a:spLocks noGrp="1"/>
          </p:cNvSpPr>
          <p:nvPr>
            <p:ph idx="1"/>
          </p:nvPr>
        </p:nvSpPr>
        <p:spPr/>
        <p:txBody>
          <a:bodyPr>
            <a:normAutofit/>
          </a:bodyPr>
          <a:lstStyle/>
          <a:p>
            <a:pPr marL="0" indent="0">
              <a:buNone/>
            </a:pPr>
            <a:r>
              <a:rPr lang="en-GB" dirty="0"/>
              <a:t>M	</a:t>
            </a:r>
            <a:r>
              <a:rPr lang="en-GB" sz="1800" b="0" dirty="0"/>
              <a:t>	27-year-old male in an RTC is brought to an 80-bed rural hospital.</a:t>
            </a:r>
          </a:p>
          <a:p>
            <a:pPr marL="0" indent="0">
              <a:buNone/>
            </a:pPr>
            <a:r>
              <a:rPr lang="en-GB" dirty="0"/>
              <a:t>I</a:t>
            </a:r>
            <a:r>
              <a:rPr lang="en-GB" sz="1800" b="0" dirty="0"/>
              <a:t>		On initial primary survey, the patient has shallow breathing, 				hypotension and decreased level of consciousness. He has 				swelling over his left parietal scalp, and a distended abdomen.</a:t>
            </a:r>
          </a:p>
          <a:p>
            <a:pPr marL="0" indent="0">
              <a:buNone/>
            </a:pPr>
            <a:r>
              <a:rPr lang="en-GB" dirty="0"/>
              <a:t>S</a:t>
            </a:r>
            <a:r>
              <a:rPr lang="en-GB" sz="1800" b="0" dirty="0"/>
              <a:t>		Vital signs: HR 120, BP 80/40 mmHg, RR 8, SpO</a:t>
            </a:r>
            <a:r>
              <a:rPr lang="en-GB" sz="1800" b="0" baseline="-25000" dirty="0"/>
              <a:t>2</a:t>
            </a:r>
            <a:r>
              <a:rPr lang="en-GB" sz="1800" b="0" dirty="0"/>
              <a:t> 96% on high-			flow oxygen. His GCS score is 6 (E1 V2 M3).</a:t>
            </a:r>
          </a:p>
          <a:p>
            <a:pPr marL="0" indent="0">
              <a:buNone/>
            </a:pPr>
            <a:r>
              <a:rPr lang="en-GB" dirty="0"/>
              <a:t>T</a:t>
            </a:r>
            <a:r>
              <a:rPr lang="en-GB" sz="1800" b="0" dirty="0"/>
              <a:t>		A primary survey and initial resuscitation is underway. The hospital 			has a CT scanner and ultrasound but no neurosurgeon. </a:t>
            </a:r>
          </a:p>
          <a:p>
            <a:pPr marL="0" indent="0">
              <a:buNone/>
            </a:pPr>
            <a:r>
              <a:rPr lang="en-GB" sz="1800" b="0" dirty="0"/>
              <a:t> </a:t>
            </a:r>
          </a:p>
          <a:p>
            <a:pPr marL="0" indent="0">
              <a:buNone/>
            </a:pPr>
            <a:r>
              <a:rPr lang="en-GB" dirty="0"/>
              <a:t>Self-assessment question (suggested responses on next slide):</a:t>
            </a:r>
          </a:p>
          <a:p>
            <a:pPr marL="0" indent="0">
              <a:buNone/>
            </a:pPr>
            <a:r>
              <a:rPr lang="en-GB" sz="1800" b="0" dirty="0"/>
              <a:t>What are your concerns and priorities for this patient?</a:t>
            </a:r>
          </a:p>
          <a:p>
            <a:pPr marL="0" indent="0">
              <a:buNone/>
            </a:pPr>
            <a:endParaRPr lang="en-GB" dirty="0"/>
          </a:p>
        </p:txBody>
      </p:sp>
    </p:spTree>
    <p:extLst>
      <p:ext uri="{BB962C8B-B14F-4D97-AF65-F5344CB8AC3E}">
        <p14:creationId xmlns:p14="http://schemas.microsoft.com/office/powerpoint/2010/main" val="349810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Scenario </a:t>
            </a:r>
          </a:p>
        </p:txBody>
      </p:sp>
      <p:sp>
        <p:nvSpPr>
          <p:cNvPr id="3" name="Content Placeholder 2"/>
          <p:cNvSpPr>
            <a:spLocks noGrp="1"/>
          </p:cNvSpPr>
          <p:nvPr>
            <p:ph idx="1"/>
          </p:nvPr>
        </p:nvSpPr>
        <p:spPr/>
        <p:txBody>
          <a:bodyPr>
            <a:normAutofit/>
          </a:bodyPr>
          <a:lstStyle/>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The patient has shallow breathing and a decreased GCS.</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He will need a definitive airway.</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He is hypotensive and given his mechanism of injury, you are concerned for traumatic </a:t>
            </a:r>
            <a:r>
              <a:rPr lang="en-US" sz="1800" b="0" dirty="0" err="1">
                <a:solidFill>
                  <a:prstClr val="black"/>
                </a:solidFill>
                <a:latin typeface="Arial" panose="020B0604020202020204" pitchFamily="34" charset="0"/>
                <a:cs typeface="Arial" panose="020B0604020202020204" pitchFamily="34" charset="0"/>
              </a:rPr>
              <a:t>haemorrhage</a:t>
            </a:r>
            <a:r>
              <a:rPr lang="en-US" sz="1800" b="0" dirty="0">
                <a:solidFill>
                  <a:prstClr val="black"/>
                </a:solidFill>
                <a:latin typeface="Arial" panose="020B0604020202020204" pitchFamily="34" charset="0"/>
                <a:cs typeface="Arial" panose="020B0604020202020204" pitchFamily="34" charset="0"/>
              </a:rPr>
              <a:t> as the cause.</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He may need surgical as well as neurosurgical capabilities. </a:t>
            </a:r>
          </a:p>
          <a:p>
            <a:pPr marL="228600" lvl="0" indent="-228600" defTabSz="914400">
              <a:lnSpc>
                <a:spcPct val="90000"/>
              </a:lnSpc>
              <a:spcBef>
                <a:spcPts val="1000"/>
              </a:spcBef>
              <a:buFont typeface="Arial" panose="020B0604020202020204" pitchFamily="34" charset="0"/>
              <a:buChar char="•"/>
            </a:pPr>
            <a:endParaRPr lang="en-US" sz="2800" b="0" dirty="0">
              <a:solidFill>
                <a:prstClr val="black"/>
              </a:solidFill>
              <a:latin typeface="Calibri" panose="020F0502020204030204"/>
              <a:cs typeface="+mn-cs"/>
            </a:endParaRPr>
          </a:p>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Self-assessment question (suggested responses on next slides):</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Who should be transferred? To where? When? How?</a:t>
            </a:r>
          </a:p>
          <a:p>
            <a:pPr marL="0" indent="0">
              <a:buNone/>
            </a:pPr>
            <a:endParaRPr lang="en-GB" dirty="0"/>
          </a:p>
        </p:txBody>
      </p:sp>
    </p:spTree>
    <p:extLst>
      <p:ext uri="{BB962C8B-B14F-4D97-AF65-F5344CB8AC3E}">
        <p14:creationId xmlns:p14="http://schemas.microsoft.com/office/powerpoint/2010/main" val="2346449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Transfer Principles: Who?</a:t>
            </a:r>
          </a:p>
        </p:txBody>
      </p:sp>
      <p:sp>
        <p:nvSpPr>
          <p:cNvPr id="3" name="Content Placeholder 2"/>
          <p:cNvSpPr>
            <a:spLocks noGrp="1"/>
          </p:cNvSpPr>
          <p:nvPr>
            <p:ph idx="1"/>
          </p:nvPr>
        </p:nvSpPr>
        <p:spPr/>
        <p:txBody>
          <a:bodyPr/>
          <a:lstStyle/>
          <a:p>
            <a:pPr marL="228600" lvl="0" indent="-228600" defTabSz="914400">
              <a:lnSpc>
                <a:spcPct val="90000"/>
              </a:lnSpc>
              <a:spcBef>
                <a:spcPts val="1000"/>
              </a:spcBef>
              <a:buFont typeface="Arial" panose="020B0604020202020204" pitchFamily="34" charset="0"/>
              <a:buChar char="•"/>
            </a:pPr>
            <a:r>
              <a:rPr lang="en-US" b="0" dirty="0">
                <a:solidFill>
                  <a:prstClr val="black"/>
                </a:solidFill>
                <a:latin typeface="Arial" panose="020B0604020202020204" pitchFamily="34" charset="0"/>
                <a:cs typeface="Arial" panose="020B0604020202020204" pitchFamily="34" charset="0"/>
              </a:rPr>
              <a:t>Patients with multiple injuries.</a:t>
            </a:r>
          </a:p>
          <a:p>
            <a:pPr marL="228600" lvl="0" indent="-228600" defTabSz="914400">
              <a:lnSpc>
                <a:spcPct val="90000"/>
              </a:lnSpc>
              <a:spcBef>
                <a:spcPts val="1000"/>
              </a:spcBef>
              <a:buFont typeface="Arial" panose="020B0604020202020204" pitchFamily="34" charset="0"/>
              <a:buChar char="•"/>
            </a:pPr>
            <a:r>
              <a:rPr lang="en-US" b="0" dirty="0">
                <a:solidFill>
                  <a:prstClr val="black"/>
                </a:solidFill>
                <a:latin typeface="Arial" panose="020B0604020202020204" pitchFamily="34" charset="0"/>
                <a:cs typeface="Arial" panose="020B0604020202020204" pitchFamily="34" charset="0"/>
              </a:rPr>
              <a:t>Patients whose needs exceed institutional capabilities.</a:t>
            </a:r>
          </a:p>
          <a:p>
            <a:pPr marL="228600" lvl="0" indent="-228600" defTabSz="914400">
              <a:lnSpc>
                <a:spcPct val="90000"/>
              </a:lnSpc>
              <a:spcBef>
                <a:spcPts val="1000"/>
              </a:spcBef>
              <a:buFont typeface="Arial" panose="020B0604020202020204" pitchFamily="34" charset="0"/>
              <a:buChar char="•"/>
            </a:pPr>
            <a:r>
              <a:rPr lang="en-US" b="0" dirty="0">
                <a:solidFill>
                  <a:prstClr val="black"/>
                </a:solidFill>
                <a:latin typeface="Arial" panose="020B0604020202020204" pitchFamily="34" charset="0"/>
                <a:cs typeface="Arial" panose="020B0604020202020204" pitchFamily="34" charset="0"/>
              </a:rPr>
              <a:t>Patients with co-morbidities.</a:t>
            </a:r>
          </a:p>
          <a:p>
            <a:pPr lvl="1">
              <a:lnSpc>
                <a:spcPct val="90000"/>
              </a:lnSpc>
            </a:pPr>
            <a:r>
              <a:rPr lang="en-US" dirty="0"/>
              <a:t>Extremes of age</a:t>
            </a:r>
          </a:p>
          <a:p>
            <a:pPr lvl="1">
              <a:lnSpc>
                <a:spcPct val="90000"/>
              </a:lnSpc>
            </a:pPr>
            <a:r>
              <a:rPr lang="en-US" dirty="0"/>
              <a:t>Pre-existing disease</a:t>
            </a:r>
          </a:p>
          <a:p>
            <a:pPr marL="0" indent="0">
              <a:buNone/>
            </a:pPr>
            <a:endParaRPr lang="en-GB" dirty="0"/>
          </a:p>
        </p:txBody>
      </p:sp>
    </p:spTree>
    <p:extLst>
      <p:ext uri="{BB962C8B-B14F-4D97-AF65-F5344CB8AC3E}">
        <p14:creationId xmlns:p14="http://schemas.microsoft.com/office/powerpoint/2010/main" val="1200113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Transfer Principles: Where?</a:t>
            </a:r>
          </a:p>
        </p:txBody>
      </p:sp>
      <p:sp>
        <p:nvSpPr>
          <p:cNvPr id="3" name="Content Placeholder 2"/>
          <p:cNvSpPr>
            <a:spLocks noGrp="1"/>
          </p:cNvSpPr>
          <p:nvPr>
            <p:ph idx="1"/>
          </p:nvPr>
        </p:nvSpPr>
        <p:spPr/>
        <p:txBody>
          <a:bodyPr>
            <a:normAutofit/>
          </a:bodyPr>
          <a:lstStyle/>
          <a:p>
            <a:pPr marL="228600" lvl="0" indent="-228600" defTabSz="914400">
              <a:lnSpc>
                <a:spcPct val="90000"/>
              </a:lnSpc>
              <a:spcBef>
                <a:spcPts val="1000"/>
              </a:spcBef>
              <a:buFont typeface="Arial" panose="020B0604020202020204" pitchFamily="34" charset="0"/>
              <a:buChar char="•"/>
            </a:pPr>
            <a:r>
              <a:rPr lang="en-US" b="0" dirty="0">
                <a:solidFill>
                  <a:prstClr val="black"/>
                </a:solidFill>
                <a:latin typeface="Arial" panose="020B0604020202020204" pitchFamily="34" charset="0"/>
                <a:cs typeface="Arial" panose="020B0604020202020204" pitchFamily="34" charset="0"/>
              </a:rPr>
              <a:t>Transfer to an institution capable of providing equipment and resources.</a:t>
            </a:r>
          </a:p>
          <a:p>
            <a:pPr marL="228600" lvl="0" indent="-228600" defTabSz="914400">
              <a:lnSpc>
                <a:spcPct val="90000"/>
              </a:lnSpc>
              <a:spcBef>
                <a:spcPts val="1000"/>
              </a:spcBef>
              <a:buFont typeface="Arial" panose="020B0604020202020204" pitchFamily="34" charset="0"/>
              <a:buChar char="•"/>
            </a:pPr>
            <a:r>
              <a:rPr lang="en-US" b="0" dirty="0">
                <a:solidFill>
                  <a:prstClr val="black"/>
                </a:solidFill>
                <a:latin typeface="Arial" panose="020B0604020202020204" pitchFamily="34" charset="0"/>
                <a:cs typeface="Arial" panose="020B0604020202020204" pitchFamily="34" charset="0"/>
              </a:rPr>
              <a:t>Transfer to an appropriate, qualified clinician who can:</a:t>
            </a:r>
          </a:p>
          <a:p>
            <a:pPr lvl="1">
              <a:lnSpc>
                <a:spcPct val="90000"/>
              </a:lnSpc>
            </a:pPr>
            <a:r>
              <a:rPr lang="en-US" dirty="0"/>
              <a:t>Make the diagnosis.</a:t>
            </a:r>
          </a:p>
          <a:p>
            <a:pPr lvl="1">
              <a:lnSpc>
                <a:spcPct val="90000"/>
              </a:lnSpc>
            </a:pPr>
            <a:r>
              <a:rPr lang="en-US" dirty="0"/>
              <a:t>Treat the patient’s injuries.</a:t>
            </a:r>
          </a:p>
          <a:p>
            <a:pPr lvl="1">
              <a:lnSpc>
                <a:spcPct val="90000"/>
              </a:lnSpc>
            </a:pPr>
            <a:r>
              <a:rPr lang="en-US" dirty="0"/>
              <a:t>Provide commitment and resources.</a:t>
            </a:r>
          </a:p>
        </p:txBody>
      </p:sp>
    </p:spTree>
    <p:extLst>
      <p:ext uri="{BB962C8B-B14F-4D97-AF65-F5344CB8AC3E}">
        <p14:creationId xmlns:p14="http://schemas.microsoft.com/office/powerpoint/2010/main" val="1383640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Transfer Principles: When?</a:t>
            </a:r>
          </a:p>
        </p:txBody>
      </p:sp>
      <p:sp>
        <p:nvSpPr>
          <p:cNvPr id="3" name="Content Placeholder 2"/>
          <p:cNvSpPr>
            <a:spLocks noGrp="1"/>
          </p:cNvSpPr>
          <p:nvPr>
            <p:ph idx="1"/>
          </p:nvPr>
        </p:nvSpPr>
        <p:spPr/>
        <p:txBody>
          <a:bodyPr/>
          <a:lstStyle/>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Transfer</a:t>
            </a:r>
            <a:r>
              <a:rPr lang="en-US" sz="1800" dirty="0">
                <a:solidFill>
                  <a:prstClr val="black"/>
                </a:solidFill>
                <a:latin typeface="Arial" panose="020B0604020202020204" pitchFamily="34" charset="0"/>
                <a:cs typeface="Arial" panose="020B0604020202020204" pitchFamily="34" charset="0"/>
              </a:rPr>
              <a:t> after </a:t>
            </a:r>
            <a:r>
              <a:rPr lang="en-US" sz="1800" b="0" dirty="0">
                <a:solidFill>
                  <a:prstClr val="black"/>
                </a:solidFill>
                <a:latin typeface="Arial" panose="020B0604020202020204" pitchFamily="34" charset="0"/>
                <a:cs typeface="Arial" panose="020B0604020202020204" pitchFamily="34" charset="0"/>
              </a:rPr>
              <a:t>immediately life-threatening problems are managed.</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Transfer </a:t>
            </a:r>
            <a:r>
              <a:rPr lang="en-US" sz="1800" dirty="0">
                <a:solidFill>
                  <a:prstClr val="black"/>
                </a:solidFill>
                <a:latin typeface="Arial" panose="020B0604020202020204" pitchFamily="34" charset="0"/>
                <a:cs typeface="Arial" panose="020B0604020202020204" pitchFamily="34" charset="0"/>
              </a:rPr>
              <a:t>after</a:t>
            </a:r>
            <a:r>
              <a:rPr lang="en-US" sz="1800" b="0" dirty="0">
                <a:solidFill>
                  <a:prstClr val="black"/>
                </a:solidFill>
                <a:latin typeface="Arial" panose="020B0604020202020204" pitchFamily="34" charset="0"/>
                <a:cs typeface="Arial" panose="020B0604020202020204" pitchFamily="34" charset="0"/>
              </a:rPr>
              <a:t> disabling injuries are </a:t>
            </a:r>
            <a:r>
              <a:rPr lang="en-US" sz="1800" b="0" dirty="0" err="1">
                <a:solidFill>
                  <a:prstClr val="black"/>
                </a:solidFill>
                <a:latin typeface="Arial" panose="020B0604020202020204" pitchFamily="34" charset="0"/>
                <a:cs typeface="Arial" panose="020B0604020202020204" pitchFamily="34" charset="0"/>
              </a:rPr>
              <a:t>stabilised</a:t>
            </a:r>
            <a:r>
              <a:rPr lang="en-US" sz="1800" b="0" dirty="0">
                <a:solidFill>
                  <a:prstClr val="black"/>
                </a:solidFill>
                <a:latin typeface="Arial" panose="020B0604020202020204" pitchFamily="34" charset="0"/>
                <a:cs typeface="Arial" panose="020B0604020202020204" pitchFamily="34" charset="0"/>
              </a:rPr>
              <a:t>.</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Transfer </a:t>
            </a:r>
            <a:r>
              <a:rPr lang="en-US" sz="1800" dirty="0">
                <a:solidFill>
                  <a:prstClr val="black"/>
                </a:solidFill>
                <a:latin typeface="Arial" panose="020B0604020202020204" pitchFamily="34" charset="0"/>
                <a:cs typeface="Arial" panose="020B0604020202020204" pitchFamily="34" charset="0"/>
              </a:rPr>
              <a:t>after</a:t>
            </a:r>
            <a:r>
              <a:rPr lang="en-US" sz="1800" b="0" dirty="0">
                <a:solidFill>
                  <a:prstClr val="black"/>
                </a:solidFill>
                <a:latin typeface="Arial" panose="020B0604020202020204" pitchFamily="34" charset="0"/>
                <a:cs typeface="Arial" panose="020B0604020202020204" pitchFamily="34" charset="0"/>
              </a:rPr>
              <a:t> arrangement are made.</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Transfer</a:t>
            </a:r>
            <a:r>
              <a:rPr lang="en-US" sz="1800" dirty="0">
                <a:solidFill>
                  <a:prstClr val="black"/>
                </a:solidFill>
                <a:latin typeface="Arial" panose="020B0604020202020204" pitchFamily="34" charset="0"/>
                <a:cs typeface="Arial" panose="020B0604020202020204" pitchFamily="34" charset="0"/>
              </a:rPr>
              <a:t> before </a:t>
            </a:r>
            <a:r>
              <a:rPr lang="en-US" sz="1800" b="0" dirty="0">
                <a:solidFill>
                  <a:prstClr val="black"/>
                </a:solidFill>
                <a:latin typeface="Arial" panose="020B0604020202020204" pitchFamily="34" charset="0"/>
                <a:cs typeface="Arial" panose="020B0604020202020204" pitchFamily="34" charset="0"/>
              </a:rPr>
              <a:t>performing unnecessary tests and procedures.</a:t>
            </a:r>
          </a:p>
          <a:p>
            <a:pPr marL="228600" lvl="0" indent="-228600" defTabSz="914400">
              <a:lnSpc>
                <a:spcPct val="90000"/>
              </a:lnSpc>
              <a:spcBef>
                <a:spcPts val="1000"/>
              </a:spcBef>
              <a:buFont typeface="Arial" panose="020B0604020202020204" pitchFamily="34" charset="0"/>
              <a:buChar char="•"/>
            </a:pPr>
            <a:endParaRPr lang="en-US" sz="2800" b="0" dirty="0">
              <a:solidFill>
                <a:prstClr val="black"/>
              </a:solidFill>
              <a:latin typeface="Calibri" panose="020F0502020204030204"/>
              <a:cs typeface="+mn-cs"/>
            </a:endParaRPr>
          </a:p>
          <a:p>
            <a:pPr marL="0" lvl="0" indent="0" algn="ctr" defTabSz="914400">
              <a:lnSpc>
                <a:spcPct val="90000"/>
              </a:lnSpc>
              <a:spcBef>
                <a:spcPts val="1000"/>
              </a:spcBef>
              <a:buNone/>
            </a:pPr>
            <a:r>
              <a:rPr lang="en-US" sz="2800" dirty="0">
                <a:solidFill>
                  <a:prstClr val="black"/>
                </a:solidFill>
                <a:latin typeface="Calibri" panose="020F0502020204030204"/>
                <a:cs typeface="+mn-cs"/>
              </a:rPr>
              <a:t>AVOID DELAY!</a:t>
            </a:r>
          </a:p>
          <a:p>
            <a:pPr marL="0" indent="0">
              <a:buNone/>
            </a:pPr>
            <a:endParaRPr lang="en-GB" dirty="0"/>
          </a:p>
        </p:txBody>
      </p:sp>
    </p:spTree>
    <p:extLst>
      <p:ext uri="{BB962C8B-B14F-4D97-AF65-F5344CB8AC3E}">
        <p14:creationId xmlns:p14="http://schemas.microsoft.com/office/powerpoint/2010/main" val="1218543116"/>
      </p:ext>
    </p:extLst>
  </p:cSld>
  <p:clrMapOvr>
    <a:masterClrMapping/>
  </p:clrMapOvr>
</p:sld>
</file>

<file path=ppt/theme/theme1.xml><?xml version="1.0" encoding="utf-8"?>
<a:theme xmlns:a="http://schemas.openxmlformats.org/drawingml/2006/main" name="RCS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RCS Powerpoint</Template>
  <TotalTime>64</TotalTime>
  <Words>671</Words>
  <Application>Microsoft Office PowerPoint</Application>
  <PresentationFormat>On-screen Show (4:3)</PresentationFormat>
  <Paragraphs>84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Georgia</vt:lpstr>
      <vt:lpstr>RCS Powerpoint</vt:lpstr>
      <vt:lpstr>Transfer of the Trauma Patient to Definitive Care Unfolding scenario Reflective self-assessment </vt:lpstr>
      <vt:lpstr>Transfer</vt:lpstr>
      <vt:lpstr>Transfer</vt:lpstr>
      <vt:lpstr>Transfer Principles</vt:lpstr>
      <vt:lpstr>Clinical Scenario </vt:lpstr>
      <vt:lpstr>Clinical Scenario </vt:lpstr>
      <vt:lpstr>Transfer Principles: Who?</vt:lpstr>
      <vt:lpstr>Transfer Principles: Where?</vt:lpstr>
      <vt:lpstr>Transfer Principles: When?</vt:lpstr>
      <vt:lpstr>Transfer Principles: How?</vt:lpstr>
      <vt:lpstr>Clinical Scenario </vt:lpstr>
      <vt:lpstr>Clinical Scenario </vt:lpstr>
      <vt:lpstr>Clinical Scenario </vt:lpstr>
      <vt:lpstr>Transfer</vt:lpstr>
      <vt:lpstr>Further Learning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Royal College of  Surgeons of England</dc:title>
  <dc:creator>Gerrish, Rebecca</dc:creator>
  <cp:lastModifiedBy>Timothy Lowe</cp:lastModifiedBy>
  <cp:revision>12</cp:revision>
  <dcterms:created xsi:type="dcterms:W3CDTF">2016-01-28T11:35:41Z</dcterms:created>
  <dcterms:modified xsi:type="dcterms:W3CDTF">2020-04-16T11:14:38Z</dcterms:modified>
</cp:coreProperties>
</file>