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58" r:id="rId4"/>
    <p:sldId id="259" r:id="rId5"/>
    <p:sldId id="263" r:id="rId6"/>
    <p:sldId id="264" r:id="rId7"/>
    <p:sldId id="265" r:id="rId8"/>
    <p:sldId id="260" r:id="rId9"/>
    <p:sldId id="261" r:id="rId10"/>
    <p:sldId id="266" r:id="rId11"/>
    <p:sldId id="267" r:id="rId12"/>
    <p:sldId id="268" r:id="rId13"/>
    <p:sldId id="269" r:id="rId14"/>
    <p:sldId id="270" r:id="rId15"/>
    <p:sldId id="271" r:id="rId16"/>
    <p:sldId id="272" r:id="rId17"/>
    <p:sldId id="273" r:id="rId18"/>
    <p:sldId id="274" r:id="rId19"/>
    <p:sldId id="262" r:id="rId20"/>
    <p:sldId id="275" r:id="rId21"/>
    <p:sldId id="276" r:id="rId22"/>
    <p:sldId id="277" r:id="rId23"/>
    <p:sldId id="27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2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23" autoAdjust="0"/>
    <p:restoredTop sz="94595"/>
  </p:normalViewPr>
  <p:slideViewPr>
    <p:cSldViewPr snapToGrid="0" snapToObjects="1" showGuides="1">
      <p:cViewPr varScale="1">
        <p:scale>
          <a:sx n="69" d="100"/>
          <a:sy n="69" d="100"/>
        </p:scale>
        <p:origin x="1464" y="48"/>
      </p:cViewPr>
      <p:guideLst>
        <p:guide orient="horz" pos="2160"/>
        <p:guide pos="33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76D758-B07D-4111-AB2C-3023C8F920F4}" type="datetimeFigureOut">
              <a:rPr lang="en-GB" smtClean="0"/>
              <a:t>16/04/2020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BD5972-4874-45E0-A05A-4A4F34A2BC1F}" type="slidenum">
              <a:rPr lang="en-GB" smtClean="0"/>
              <a:t>‹#›</a:t>
            </a:fld>
            <a:endParaRPr lang="en-GB"/>
          </a:p>
        </p:txBody>
      </p:sp>
    </p:spTree>
    <p:extLst>
      <p:ext uri="{BB962C8B-B14F-4D97-AF65-F5344CB8AC3E}">
        <p14:creationId xmlns:p14="http://schemas.microsoft.com/office/powerpoint/2010/main" val="859447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BD5972-4874-45E0-A05A-4A4F34A2BC1F}" type="slidenum">
              <a:rPr lang="en-GB" smtClean="0"/>
              <a:t>6</a:t>
            </a:fld>
            <a:endParaRPr lang="en-GB"/>
          </a:p>
        </p:txBody>
      </p:sp>
    </p:spTree>
    <p:extLst>
      <p:ext uri="{BB962C8B-B14F-4D97-AF65-F5344CB8AC3E}">
        <p14:creationId xmlns:p14="http://schemas.microsoft.com/office/powerpoint/2010/main" val="40917082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6853968"/>
          </a:xfrm>
          <a:prstGeom prst="rect">
            <a:avLst/>
          </a:prstGeom>
        </p:spPr>
      </p:pic>
      <p:sp>
        <p:nvSpPr>
          <p:cNvPr id="2" name="Title 1"/>
          <p:cNvSpPr>
            <a:spLocks noGrp="1"/>
          </p:cNvSpPr>
          <p:nvPr>
            <p:ph type="ctrTitle"/>
          </p:nvPr>
        </p:nvSpPr>
        <p:spPr>
          <a:xfrm>
            <a:off x="446370" y="3304068"/>
            <a:ext cx="7772400" cy="1470025"/>
          </a:xfrm>
        </p:spPr>
        <p:txBody>
          <a:bodyPr anchor="t">
            <a:normAutofit/>
          </a:bodyPr>
          <a:lstStyle>
            <a:lvl1pPr algn="l">
              <a:defRPr sz="2800">
                <a:solidFill>
                  <a:schemeClr val="bg1"/>
                </a:solidFill>
                <a:latin typeface="Georgia"/>
                <a:cs typeface="Georgia"/>
              </a:defRPr>
            </a:lvl1pPr>
          </a:lstStyle>
          <a:p>
            <a:r>
              <a:rPr lang="en-US"/>
              <a:t>Click to edit Master title style</a:t>
            </a:r>
            <a:endParaRPr lang="en-US" dirty="0"/>
          </a:p>
        </p:txBody>
      </p:sp>
      <p:sp>
        <p:nvSpPr>
          <p:cNvPr id="3" name="Subtitle 2"/>
          <p:cNvSpPr>
            <a:spLocks noGrp="1"/>
          </p:cNvSpPr>
          <p:nvPr>
            <p:ph type="subTitle" idx="1"/>
          </p:nvPr>
        </p:nvSpPr>
        <p:spPr>
          <a:xfrm>
            <a:off x="424277" y="5280662"/>
            <a:ext cx="6400800" cy="1752600"/>
          </a:xfrm>
        </p:spPr>
        <p:txBody>
          <a:bodyPr>
            <a:normAutofit/>
          </a:bodyPr>
          <a:lstStyle>
            <a:lvl1pPr marL="0" indent="0" algn="l">
              <a:buNone/>
              <a:defRPr sz="22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22156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15A9191-0F5B-3249-B410-D30EC1D1AFD1}" type="datetimeFigureOut">
              <a:rPr lang="en-US" smtClean="0"/>
              <a:t>4/16/2020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03AC1E2-108F-3C4D-A8F3-9774ED554CC0}" type="slidenum">
              <a:rPr lang="en-US" smtClean="0"/>
              <a:t>‹#›</a:t>
            </a:fld>
            <a:endParaRPr lang="en-US"/>
          </a:p>
        </p:txBody>
      </p:sp>
    </p:spTree>
    <p:extLst>
      <p:ext uri="{BB962C8B-B14F-4D97-AF65-F5344CB8AC3E}">
        <p14:creationId xmlns:p14="http://schemas.microsoft.com/office/powerpoint/2010/main" val="1613776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15A9191-0F5B-3249-B410-D30EC1D1AFD1}" type="datetimeFigureOut">
              <a:rPr lang="en-US" smtClean="0"/>
              <a:t>4/16/2020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03AC1E2-108F-3C4D-A8F3-9774ED554CC0}" type="slidenum">
              <a:rPr lang="en-US" smtClean="0"/>
              <a:t>‹#›</a:t>
            </a:fld>
            <a:endParaRPr lang="en-US"/>
          </a:p>
        </p:txBody>
      </p:sp>
    </p:spTree>
    <p:extLst>
      <p:ext uri="{BB962C8B-B14F-4D97-AF65-F5344CB8AC3E}">
        <p14:creationId xmlns:p14="http://schemas.microsoft.com/office/powerpoint/2010/main" val="2214738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15A9191-0F5B-3249-B410-D30EC1D1AFD1}" type="datetimeFigureOut">
              <a:rPr lang="en-US" smtClean="0"/>
              <a:t>4/16/2020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03AC1E2-108F-3C4D-A8F3-9774ED554CC0}" type="slidenum">
              <a:rPr lang="en-US" smtClean="0"/>
              <a:t>‹#›</a:t>
            </a:fld>
            <a:endParaRPr lang="en-US"/>
          </a:p>
        </p:txBody>
      </p:sp>
    </p:spTree>
    <p:extLst>
      <p:ext uri="{BB962C8B-B14F-4D97-AF65-F5344CB8AC3E}">
        <p14:creationId xmlns:p14="http://schemas.microsoft.com/office/powerpoint/2010/main" val="3586053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15A9191-0F5B-3249-B410-D30EC1D1AFD1}" type="datetimeFigureOut">
              <a:rPr lang="en-US" smtClean="0"/>
              <a:t>4/16/2020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03AC1E2-108F-3C4D-A8F3-9774ED554CC0}" type="slidenum">
              <a:rPr lang="en-US" smtClean="0"/>
              <a:t>‹#›</a:t>
            </a:fld>
            <a:endParaRPr lang="en-US"/>
          </a:p>
        </p:txBody>
      </p:sp>
    </p:spTree>
    <p:extLst>
      <p:ext uri="{BB962C8B-B14F-4D97-AF65-F5344CB8AC3E}">
        <p14:creationId xmlns:p14="http://schemas.microsoft.com/office/powerpoint/2010/main" val="385036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15A9191-0F5B-3249-B410-D30EC1D1AFD1}" type="datetimeFigureOut">
              <a:rPr lang="en-US" smtClean="0"/>
              <a:t>4/16/2020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03AC1E2-108F-3C4D-A8F3-9774ED554CC0}" type="slidenum">
              <a:rPr lang="en-US" smtClean="0"/>
              <a:t>‹#›</a:t>
            </a:fld>
            <a:endParaRPr lang="en-US"/>
          </a:p>
        </p:txBody>
      </p:sp>
    </p:spTree>
    <p:extLst>
      <p:ext uri="{BB962C8B-B14F-4D97-AF65-F5344CB8AC3E}">
        <p14:creationId xmlns:p14="http://schemas.microsoft.com/office/powerpoint/2010/main" val="862887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15A9191-0F5B-3249-B410-D30EC1D1AFD1}" type="datetimeFigureOut">
              <a:rPr lang="en-US" smtClean="0"/>
              <a:t>4/16/2020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03AC1E2-108F-3C4D-A8F3-9774ED554CC0}" type="slidenum">
              <a:rPr lang="en-US" smtClean="0"/>
              <a:t>‹#›</a:t>
            </a:fld>
            <a:endParaRPr lang="en-US"/>
          </a:p>
        </p:txBody>
      </p:sp>
    </p:spTree>
    <p:extLst>
      <p:ext uri="{BB962C8B-B14F-4D97-AF65-F5344CB8AC3E}">
        <p14:creationId xmlns:p14="http://schemas.microsoft.com/office/powerpoint/2010/main" val="1336565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15A9191-0F5B-3249-B410-D30EC1D1AFD1}" type="datetimeFigureOut">
              <a:rPr lang="en-US" smtClean="0"/>
              <a:t>4/16/2020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03AC1E2-108F-3C4D-A8F3-9774ED554CC0}" type="slidenum">
              <a:rPr lang="en-US" smtClean="0"/>
              <a:t>‹#›</a:t>
            </a:fld>
            <a:endParaRPr lang="en-US"/>
          </a:p>
        </p:txBody>
      </p:sp>
    </p:spTree>
    <p:extLst>
      <p:ext uri="{BB962C8B-B14F-4D97-AF65-F5344CB8AC3E}">
        <p14:creationId xmlns:p14="http://schemas.microsoft.com/office/powerpoint/2010/main" val="1486946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15A9191-0F5B-3249-B410-D30EC1D1AFD1}" type="datetimeFigureOut">
              <a:rPr lang="en-US" smtClean="0"/>
              <a:t>4/16/2020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03AC1E2-108F-3C4D-A8F3-9774ED554CC0}" type="slidenum">
              <a:rPr lang="en-US" smtClean="0"/>
              <a:t>‹#›</a:t>
            </a:fld>
            <a:endParaRPr lang="en-US"/>
          </a:p>
        </p:txBody>
      </p:sp>
    </p:spTree>
    <p:extLst>
      <p:ext uri="{BB962C8B-B14F-4D97-AF65-F5344CB8AC3E}">
        <p14:creationId xmlns:p14="http://schemas.microsoft.com/office/powerpoint/2010/main" val="91956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15A9191-0F5B-3249-B410-D30EC1D1AFD1}" type="datetimeFigureOut">
              <a:rPr lang="en-US" smtClean="0"/>
              <a:t>4/16/2020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03AC1E2-108F-3C4D-A8F3-9774ED554CC0}" type="slidenum">
              <a:rPr lang="en-US" smtClean="0"/>
              <a:t>‹#›</a:t>
            </a:fld>
            <a:endParaRPr lang="en-US"/>
          </a:p>
        </p:txBody>
      </p:sp>
    </p:spTree>
    <p:extLst>
      <p:ext uri="{BB962C8B-B14F-4D97-AF65-F5344CB8AC3E}">
        <p14:creationId xmlns:p14="http://schemas.microsoft.com/office/powerpoint/2010/main" val="3558309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15A9191-0F5B-3249-B410-D30EC1D1AFD1}" type="datetimeFigureOut">
              <a:rPr lang="en-US" smtClean="0"/>
              <a:t>4/16/2020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03AC1E2-108F-3C4D-A8F3-9774ED554CC0}" type="slidenum">
              <a:rPr lang="en-US" smtClean="0"/>
              <a:t>‹#›</a:t>
            </a:fld>
            <a:endParaRPr lang="en-US"/>
          </a:p>
        </p:txBody>
      </p:sp>
    </p:spTree>
    <p:extLst>
      <p:ext uri="{BB962C8B-B14F-4D97-AF65-F5344CB8AC3E}">
        <p14:creationId xmlns:p14="http://schemas.microsoft.com/office/powerpoint/2010/main" val="1401008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13"/>
          <a:stretch>
            <a:fillRect/>
          </a:stretch>
        </p:blipFill>
        <p:spPr>
          <a:xfrm>
            <a:off x="0" y="0"/>
            <a:ext cx="9144000" cy="6853968"/>
          </a:xfrm>
          <a:prstGeom prst="rect">
            <a:avLst/>
          </a:prstGeom>
        </p:spPr>
      </p:pic>
      <p:sp>
        <p:nvSpPr>
          <p:cNvPr id="2" name="Title Placeholder 1"/>
          <p:cNvSpPr>
            <a:spLocks noGrp="1"/>
          </p:cNvSpPr>
          <p:nvPr>
            <p:ph type="title"/>
          </p:nvPr>
        </p:nvSpPr>
        <p:spPr>
          <a:xfrm>
            <a:off x="425970" y="482858"/>
            <a:ext cx="8229600" cy="11430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8543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kern="1200">
          <a:solidFill>
            <a:srgbClr val="323232"/>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200" b="1" kern="1200">
          <a:solidFill>
            <a:srgbClr val="323232"/>
          </a:solidFill>
          <a:latin typeface="Arial"/>
          <a:ea typeface="+mn-ea"/>
          <a:cs typeface="Arial"/>
        </a:defRPr>
      </a:lvl1pPr>
      <a:lvl2pPr marL="742950" indent="-285750" algn="l" defTabSz="457200" rtl="0" eaLnBrk="1" latinLnBrk="0" hangingPunct="1">
        <a:spcBef>
          <a:spcPct val="20000"/>
        </a:spcBef>
        <a:buClr>
          <a:srgbClr val="323232"/>
        </a:buClr>
        <a:buFont typeface="Arial"/>
        <a:buChar char="•"/>
        <a:defRPr sz="1800" kern="1200">
          <a:solidFill>
            <a:srgbClr val="323232"/>
          </a:solidFill>
          <a:latin typeface="Arial"/>
          <a:ea typeface="+mn-ea"/>
          <a:cs typeface="Arial"/>
        </a:defRPr>
      </a:lvl2pPr>
      <a:lvl3pPr marL="1143000" indent="-228600" algn="l" defTabSz="457200" rtl="0" eaLnBrk="1" latinLnBrk="0" hangingPunct="1">
        <a:spcBef>
          <a:spcPct val="20000"/>
        </a:spcBef>
        <a:buClr>
          <a:srgbClr val="323232"/>
        </a:buClr>
        <a:buFont typeface="Arial"/>
        <a:buChar char="•"/>
        <a:defRPr sz="1100" kern="1200">
          <a:solidFill>
            <a:srgbClr val="323232"/>
          </a:solidFill>
          <a:latin typeface="+mn-lt"/>
          <a:ea typeface="+mn-ea"/>
          <a:cs typeface="+mn-cs"/>
        </a:defRPr>
      </a:lvl3pPr>
      <a:lvl4pPr marL="1600200" indent="-228600" algn="l" defTabSz="457200" rtl="0" eaLnBrk="1" latinLnBrk="0" hangingPunct="1">
        <a:spcBef>
          <a:spcPct val="20000"/>
        </a:spcBef>
        <a:buClr>
          <a:srgbClr val="323232"/>
        </a:buClr>
        <a:buFont typeface="Arial"/>
        <a:buChar char="•"/>
        <a:defRPr sz="1100" kern="1200">
          <a:solidFill>
            <a:srgbClr val="323232"/>
          </a:solidFill>
          <a:latin typeface="+mn-lt"/>
          <a:ea typeface="+mn-ea"/>
          <a:cs typeface="+mn-cs"/>
        </a:defRPr>
      </a:lvl4pPr>
      <a:lvl5pPr marL="2057400" indent="-228600" algn="l" defTabSz="457200" rtl="0" eaLnBrk="1" latinLnBrk="0" hangingPunct="1">
        <a:spcBef>
          <a:spcPct val="20000"/>
        </a:spcBef>
        <a:buClr>
          <a:srgbClr val="323232"/>
        </a:buClr>
        <a:buFont typeface="Arial"/>
        <a:buChar char="•"/>
        <a:defRPr sz="1100" kern="1200">
          <a:solidFill>
            <a:srgbClr val="32323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6370" y="3304068"/>
            <a:ext cx="7772400" cy="2307023"/>
          </a:xfrm>
        </p:spPr>
        <p:txBody>
          <a:bodyPr>
            <a:normAutofit fontScale="90000"/>
          </a:bodyPr>
          <a:lstStyle/>
          <a:p>
            <a:r>
              <a:rPr lang="en-GB" dirty="0"/>
              <a:t>Circulation in the Assessment and Management of the Trauma Patient</a:t>
            </a:r>
            <a:br>
              <a:rPr lang="en-GB" dirty="0"/>
            </a:br>
            <a:r>
              <a:rPr lang="en-GB" sz="2000" dirty="0"/>
              <a:t>Unfolding scenarios</a:t>
            </a:r>
            <a:br>
              <a:rPr lang="en-GB" sz="2000" dirty="0"/>
            </a:br>
            <a:r>
              <a:rPr lang="en-GB" sz="2000" dirty="0"/>
              <a:t>Practical skills</a:t>
            </a:r>
            <a:br>
              <a:rPr lang="en-GB" sz="2000" dirty="0"/>
            </a:br>
            <a:r>
              <a:rPr lang="en-GB" sz="2000" dirty="0"/>
              <a:t>Reflective self-assessment</a:t>
            </a:r>
            <a:r>
              <a:rPr lang="en-GB" dirty="0"/>
              <a:t/>
            </a:r>
            <a:br>
              <a:rPr lang="en-GB" dirty="0"/>
            </a:br>
            <a:r>
              <a:rPr lang="en-GB" dirty="0"/>
              <a:t/>
            </a:r>
            <a:br>
              <a:rPr lang="en-GB" dirty="0"/>
            </a:br>
            <a:endParaRPr lang="en-US" dirty="0"/>
          </a:p>
        </p:txBody>
      </p:sp>
      <p:sp>
        <p:nvSpPr>
          <p:cNvPr id="3" name="Subtitle 2"/>
          <p:cNvSpPr>
            <a:spLocks noGrp="1"/>
          </p:cNvSpPr>
          <p:nvPr>
            <p:ph type="subTitle" idx="1"/>
          </p:nvPr>
        </p:nvSpPr>
        <p:spPr/>
        <p:txBody>
          <a:bodyPr/>
          <a:lstStyle/>
          <a:p>
            <a:r>
              <a:rPr lang="en-US" dirty="0"/>
              <a:t>April 2020</a:t>
            </a:r>
          </a:p>
        </p:txBody>
      </p:sp>
      <p:sp>
        <p:nvSpPr>
          <p:cNvPr id="4" name="TextBox 3"/>
          <p:cNvSpPr txBox="1"/>
          <p:nvPr/>
        </p:nvSpPr>
        <p:spPr>
          <a:xfrm>
            <a:off x="4088906" y="6162478"/>
            <a:ext cx="4568369" cy="261610"/>
          </a:xfrm>
          <a:prstGeom prst="rect">
            <a:avLst/>
          </a:prstGeom>
          <a:noFill/>
        </p:spPr>
        <p:txBody>
          <a:bodyPr wrap="square" rtlCol="0">
            <a:spAutoFit/>
          </a:bodyPr>
          <a:lstStyle/>
          <a:p>
            <a:r>
              <a:rPr lang="en-GB" sz="1100" dirty="0">
                <a:solidFill>
                  <a:schemeClr val="bg1"/>
                </a:solidFill>
                <a:latin typeface="Arial" panose="020B0604020202020204" pitchFamily="34" charset="0"/>
                <a:cs typeface="Arial" panose="020B0604020202020204" pitchFamily="34" charset="0"/>
              </a:rPr>
              <a:t>© The Royal College of Surgeons of England </a:t>
            </a:r>
            <a:r>
              <a:rPr lang="en-GB" sz="1100" dirty="0" smtClean="0">
                <a:solidFill>
                  <a:schemeClr val="bg1"/>
                </a:solidFill>
                <a:latin typeface="Arial" panose="020B0604020202020204" pitchFamily="34" charset="0"/>
                <a:cs typeface="Arial" panose="020B0604020202020204" pitchFamily="34" charset="0"/>
              </a:rPr>
              <a:t>2020. </a:t>
            </a:r>
            <a:r>
              <a:rPr lang="en-GB" sz="1100" dirty="0">
                <a:solidFill>
                  <a:schemeClr val="bg1"/>
                </a:solidFill>
                <a:latin typeface="Arial" panose="020B0604020202020204" pitchFamily="34" charset="0"/>
                <a:cs typeface="Arial" panose="020B0604020202020204" pitchFamily="34" charset="0"/>
              </a:rPr>
              <a:t>All rights reserved</a:t>
            </a:r>
          </a:p>
        </p:txBody>
      </p:sp>
    </p:spTree>
    <p:extLst>
      <p:ext uri="{BB962C8B-B14F-4D97-AF65-F5344CB8AC3E}">
        <p14:creationId xmlns:p14="http://schemas.microsoft.com/office/powerpoint/2010/main" val="873458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Circulation</a:t>
            </a:r>
          </a:p>
        </p:txBody>
      </p:sp>
      <p:sp>
        <p:nvSpPr>
          <p:cNvPr id="3" name="Content Placeholder 2"/>
          <p:cNvSpPr>
            <a:spLocks noGrp="1"/>
          </p:cNvSpPr>
          <p:nvPr>
            <p:ph idx="1"/>
          </p:nvPr>
        </p:nvSpPr>
        <p:spPr/>
        <p:txBody>
          <a:bodyPr/>
          <a:lstStyle/>
          <a:p>
            <a:pPr marL="0" indent="0">
              <a:buNone/>
            </a:pPr>
            <a:r>
              <a:rPr lang="en-GB" dirty="0"/>
              <a:t>Case progression </a:t>
            </a:r>
          </a:p>
          <a:p>
            <a:pPr marL="0" indent="0">
              <a:buNone/>
            </a:pPr>
            <a:r>
              <a:rPr lang="en-GB" sz="1800" b="0" dirty="0"/>
              <a:t>Pelvic binder is in place and repeat vital signs are: HR 120, BP 80/50 mmHg. </a:t>
            </a:r>
          </a:p>
          <a:p>
            <a:pPr marL="0" indent="0">
              <a:buNone/>
            </a:pPr>
            <a:r>
              <a:rPr lang="en-GB" sz="1800" b="0" dirty="0"/>
              <a:t>2 peripheral IV attempts have failed.</a:t>
            </a:r>
          </a:p>
          <a:p>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Self-assessment question (suggested responses on next slide): </a:t>
            </a:r>
          </a:p>
          <a:p>
            <a:pPr marL="0" indent="0">
              <a:buNone/>
            </a:pPr>
            <a:r>
              <a:rPr lang="en-GB" sz="1800" b="0" dirty="0"/>
              <a:t>What would you do next for this patient?</a:t>
            </a:r>
          </a:p>
          <a:p>
            <a:endParaRPr lang="en-GB" dirty="0"/>
          </a:p>
        </p:txBody>
      </p:sp>
    </p:spTree>
    <p:extLst>
      <p:ext uri="{BB962C8B-B14F-4D97-AF65-F5344CB8AC3E}">
        <p14:creationId xmlns:p14="http://schemas.microsoft.com/office/powerpoint/2010/main" val="2175639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Circulation</a:t>
            </a:r>
          </a:p>
        </p:txBody>
      </p:sp>
      <p:sp>
        <p:nvSpPr>
          <p:cNvPr id="3" name="Content Placeholder 2"/>
          <p:cNvSpPr>
            <a:spLocks noGrp="1"/>
          </p:cNvSpPr>
          <p:nvPr>
            <p:ph idx="1"/>
          </p:nvPr>
        </p:nvSpPr>
        <p:spPr/>
        <p:txBody>
          <a:bodyPr>
            <a:normAutofit/>
          </a:bodyPr>
          <a:lstStyle/>
          <a:p>
            <a:pPr marL="228600" lvl="0" indent="-228600" defTabSz="914400">
              <a:lnSpc>
                <a:spcPct val="90000"/>
              </a:lnSpc>
              <a:spcBef>
                <a:spcPts val="1000"/>
              </a:spcBef>
              <a:buFont typeface="Arial" panose="020B0604020202020204" pitchFamily="34" charset="0"/>
              <a:buChar char="•"/>
            </a:pPr>
            <a:r>
              <a:rPr lang="en-US" b="0" dirty="0">
                <a:solidFill>
                  <a:prstClr val="black"/>
                </a:solidFill>
                <a:latin typeface="Arial" panose="020B0604020202020204" pitchFamily="34" charset="0"/>
                <a:cs typeface="Arial" panose="020B0604020202020204" pitchFamily="34" charset="0"/>
              </a:rPr>
              <a:t>Intraosseous (IO) needle insertion or central venous access is indicated after 2 failed peripheral IV attempts.</a:t>
            </a:r>
          </a:p>
          <a:p>
            <a:pPr marL="228600" indent="-228600" defTabSz="914400">
              <a:lnSpc>
                <a:spcPct val="90000"/>
              </a:lnSpc>
              <a:spcBef>
                <a:spcPts val="1000"/>
              </a:spcBef>
              <a:buFont typeface="Arial" panose="020B0604020202020204" pitchFamily="34" charset="0"/>
              <a:buChar char="•"/>
            </a:pPr>
            <a:r>
              <a:rPr lang="en-US" b="0" dirty="0">
                <a:solidFill>
                  <a:prstClr val="black"/>
                </a:solidFill>
                <a:latin typeface="Arial" panose="020B0604020202020204" pitchFamily="34" charset="0"/>
                <a:cs typeface="Arial" panose="020B0604020202020204" pitchFamily="34" charset="0"/>
              </a:rPr>
              <a:t>Suitable sites for IO:</a:t>
            </a:r>
          </a:p>
          <a:p>
            <a:pPr marL="685800" lvl="1" indent="-228600" defTabSz="914400">
              <a:lnSpc>
                <a:spcPct val="90000"/>
              </a:lnSpc>
              <a:spcBef>
                <a:spcPts val="500"/>
              </a:spcBef>
              <a:buClrTx/>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Upper </a:t>
            </a:r>
            <a:r>
              <a:rPr lang="en-US" dirty="0" err="1">
                <a:solidFill>
                  <a:prstClr val="black"/>
                </a:solidFill>
                <a:latin typeface="Arial" panose="020B0604020202020204" pitchFamily="34" charset="0"/>
                <a:cs typeface="Arial" panose="020B0604020202020204" pitchFamily="34" charset="0"/>
              </a:rPr>
              <a:t>humerus</a:t>
            </a:r>
            <a:r>
              <a:rPr lang="en-US" dirty="0">
                <a:solidFill>
                  <a:prstClr val="black"/>
                </a:solidFill>
                <a:latin typeface="Arial" panose="020B0604020202020204" pitchFamily="34" charset="0"/>
                <a:cs typeface="Arial" panose="020B0604020202020204" pitchFamily="34" charset="0"/>
              </a:rPr>
              <a:t> in adults</a:t>
            </a:r>
          </a:p>
          <a:p>
            <a:pPr marL="685800" lvl="1" indent="-228600" defTabSz="914400">
              <a:lnSpc>
                <a:spcPct val="90000"/>
              </a:lnSpc>
              <a:spcBef>
                <a:spcPts val="500"/>
              </a:spcBef>
              <a:buClrTx/>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Upper tibia in children</a:t>
            </a:r>
          </a:p>
          <a:p>
            <a:pPr marL="228600" lvl="0" indent="-228600" defTabSz="914400">
              <a:lnSpc>
                <a:spcPct val="90000"/>
              </a:lnSpc>
              <a:spcBef>
                <a:spcPts val="1000"/>
              </a:spcBef>
              <a:buFont typeface="Arial" panose="020B0604020202020204" pitchFamily="34" charset="0"/>
              <a:buChar char="•"/>
            </a:pPr>
            <a:r>
              <a:rPr lang="en-US" b="0" dirty="0">
                <a:solidFill>
                  <a:prstClr val="black"/>
                </a:solidFill>
                <a:latin typeface="Arial" panose="020B0604020202020204" pitchFamily="34" charset="0"/>
                <a:cs typeface="Arial" panose="020B0604020202020204" pitchFamily="34" charset="0"/>
              </a:rPr>
              <a:t>Usually inserted with a powered driver.</a:t>
            </a:r>
          </a:p>
          <a:p>
            <a:pPr marL="228600" lvl="0" indent="-228600" defTabSz="914400">
              <a:lnSpc>
                <a:spcPct val="90000"/>
              </a:lnSpc>
              <a:spcBef>
                <a:spcPts val="1000"/>
              </a:spcBef>
              <a:buFont typeface="Arial" panose="020B0604020202020204" pitchFamily="34" charset="0"/>
              <a:buChar char="•"/>
            </a:pPr>
            <a:r>
              <a:rPr lang="en-US" b="0" dirty="0">
                <a:solidFill>
                  <a:prstClr val="black"/>
                </a:solidFill>
                <a:latin typeface="Arial" panose="020B0604020202020204" pitchFamily="34" charset="0"/>
                <a:cs typeface="Arial" panose="020B0604020202020204" pitchFamily="34" charset="0"/>
              </a:rPr>
              <a:t>Aspirated blood can be sent to the labs for cross match etc.</a:t>
            </a:r>
          </a:p>
          <a:p>
            <a:pPr marL="228600" lvl="0" indent="-228600" defTabSz="914400">
              <a:lnSpc>
                <a:spcPct val="90000"/>
              </a:lnSpc>
              <a:spcBef>
                <a:spcPts val="1000"/>
              </a:spcBef>
              <a:buFont typeface="Arial" panose="020B0604020202020204" pitchFamily="34" charset="0"/>
              <a:buChar char="•"/>
            </a:pPr>
            <a:r>
              <a:rPr lang="en-US" b="0" dirty="0">
                <a:solidFill>
                  <a:prstClr val="black"/>
                </a:solidFill>
                <a:latin typeface="Arial" panose="020B0604020202020204" pitchFamily="34" charset="0"/>
                <a:cs typeface="Arial" panose="020B0604020202020204" pitchFamily="34" charset="0"/>
              </a:rPr>
              <a:t>Crystalloid and blood can be transfused through the cannula.</a:t>
            </a:r>
          </a:p>
          <a:p>
            <a:pPr marL="0" indent="0">
              <a:buNone/>
            </a:pPr>
            <a:endParaRPr lang="en-GB" dirty="0"/>
          </a:p>
        </p:txBody>
      </p:sp>
    </p:spTree>
    <p:extLst>
      <p:ext uri="{BB962C8B-B14F-4D97-AF65-F5344CB8AC3E}">
        <p14:creationId xmlns:p14="http://schemas.microsoft.com/office/powerpoint/2010/main" val="2063327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Circulation</a:t>
            </a:r>
          </a:p>
        </p:txBody>
      </p:sp>
      <p:sp>
        <p:nvSpPr>
          <p:cNvPr id="3" name="Content Placeholder 2"/>
          <p:cNvSpPr>
            <a:spLocks noGrp="1"/>
          </p:cNvSpPr>
          <p:nvPr>
            <p:ph idx="1"/>
          </p:nvPr>
        </p:nvSpPr>
        <p:spPr/>
        <p:txBody>
          <a:bodyPr/>
          <a:lstStyle/>
          <a:p>
            <a:pPr marL="0" indent="0">
              <a:buNone/>
            </a:pPr>
            <a:r>
              <a:rPr lang="en-GB" dirty="0"/>
              <a:t>Self-assessment question (suggested responses on next slide):</a:t>
            </a:r>
          </a:p>
          <a:p>
            <a:pPr marL="0" indent="0">
              <a:buNone/>
            </a:pPr>
            <a:r>
              <a:rPr lang="en-GB" sz="1800" b="0" dirty="0"/>
              <a:t>What resuscitation fluids and amounts would you give this patient? Any drugs to consider?</a:t>
            </a:r>
          </a:p>
        </p:txBody>
      </p:sp>
    </p:spTree>
    <p:extLst>
      <p:ext uri="{BB962C8B-B14F-4D97-AF65-F5344CB8AC3E}">
        <p14:creationId xmlns:p14="http://schemas.microsoft.com/office/powerpoint/2010/main" val="3365068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Circulation</a:t>
            </a:r>
          </a:p>
        </p:txBody>
      </p:sp>
      <p:sp>
        <p:nvSpPr>
          <p:cNvPr id="3" name="Content Placeholder 2"/>
          <p:cNvSpPr>
            <a:spLocks noGrp="1"/>
          </p:cNvSpPr>
          <p:nvPr>
            <p:ph idx="1"/>
          </p:nvPr>
        </p:nvSpPr>
        <p:spPr/>
        <p:txBody>
          <a:bodyPr/>
          <a:lstStyle/>
          <a:p>
            <a:r>
              <a:rPr lang="en-GB" b="0" dirty="0"/>
              <a:t>Warmed isotonic crystalloid in 250 mL aliquots may be given (up to 1L).</a:t>
            </a:r>
          </a:p>
          <a:p>
            <a:r>
              <a:rPr lang="en-GB" b="0" dirty="0"/>
              <a:t>This patient needs BLOOD! Consider massive transfusion protocol.</a:t>
            </a:r>
          </a:p>
          <a:p>
            <a:r>
              <a:rPr lang="en-GB" b="0" dirty="0"/>
              <a:t>Fluids need to be warmed to prevent hypothermia with compromise of clotting processes.</a:t>
            </a:r>
          </a:p>
          <a:p>
            <a:r>
              <a:rPr lang="en-GB" b="0" dirty="0"/>
              <a:t>Potentially helpful medications:</a:t>
            </a:r>
          </a:p>
          <a:p>
            <a:pPr lvl="1"/>
            <a:r>
              <a:rPr lang="en-GB" dirty="0" err="1"/>
              <a:t>Tranexamic</a:t>
            </a:r>
            <a:r>
              <a:rPr lang="en-GB" dirty="0"/>
              <a:t> acid (TXA) – initial dose may have been given pre-hospital</a:t>
            </a:r>
          </a:p>
          <a:p>
            <a:pPr lvl="1"/>
            <a:r>
              <a:rPr lang="en-GB" dirty="0"/>
              <a:t>Analgesia</a:t>
            </a:r>
          </a:p>
          <a:p>
            <a:pPr marL="0" indent="0">
              <a:buNone/>
            </a:pPr>
            <a:endParaRPr lang="en-GB" dirty="0"/>
          </a:p>
        </p:txBody>
      </p:sp>
    </p:spTree>
    <p:extLst>
      <p:ext uri="{BB962C8B-B14F-4D97-AF65-F5344CB8AC3E}">
        <p14:creationId xmlns:p14="http://schemas.microsoft.com/office/powerpoint/2010/main" val="2542995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Circulation</a:t>
            </a:r>
          </a:p>
        </p:txBody>
      </p:sp>
      <p:sp>
        <p:nvSpPr>
          <p:cNvPr id="3" name="Content Placeholder 2"/>
          <p:cNvSpPr>
            <a:spLocks noGrp="1"/>
          </p:cNvSpPr>
          <p:nvPr>
            <p:ph idx="1"/>
          </p:nvPr>
        </p:nvSpPr>
        <p:spPr/>
        <p:txBody>
          <a:bodyPr/>
          <a:lstStyle/>
          <a:p>
            <a:pPr marL="0" indent="0">
              <a:buNone/>
            </a:pPr>
            <a:r>
              <a:rPr lang="en-GB" dirty="0"/>
              <a:t>Case progression</a:t>
            </a:r>
          </a:p>
          <a:p>
            <a:pPr marL="0" indent="0">
              <a:buNone/>
            </a:pPr>
            <a:r>
              <a:rPr lang="en-GB" sz="1800" b="0" dirty="0"/>
              <a:t>After crystalloid is initiated and blood products given, an x-ray shows an AP compression fracture of the pelvis. Vital signs are: HR 100/min, BP 80/50.</a:t>
            </a:r>
          </a:p>
          <a:p>
            <a:endParaRPr lang="en-GB" dirty="0"/>
          </a:p>
          <a:p>
            <a:pPr marL="0" indent="0">
              <a:buNone/>
            </a:pPr>
            <a:endParaRPr lang="en-GB" dirty="0"/>
          </a:p>
          <a:p>
            <a:pPr marL="0" indent="0">
              <a:buNone/>
            </a:pPr>
            <a:endParaRPr lang="en-GB" dirty="0"/>
          </a:p>
          <a:p>
            <a:pPr marL="0" indent="0">
              <a:buNone/>
            </a:pPr>
            <a:r>
              <a:rPr lang="en-GB" dirty="0"/>
              <a:t>Self-assessment questions (suggested responses on next slide):</a:t>
            </a:r>
          </a:p>
          <a:p>
            <a:pPr marL="0" indent="0">
              <a:buNone/>
            </a:pPr>
            <a:r>
              <a:rPr lang="en-GB" sz="1800" b="0" dirty="0"/>
              <a:t>How do we assess the response to fluid resuscitation? </a:t>
            </a:r>
          </a:p>
          <a:p>
            <a:pPr marL="0" indent="0">
              <a:buNone/>
            </a:pPr>
            <a:r>
              <a:rPr lang="en-GB" sz="1800" b="0" dirty="0"/>
              <a:t>What should be the next priority for this patient?</a:t>
            </a:r>
          </a:p>
          <a:p>
            <a:endParaRPr lang="en-GB" dirty="0"/>
          </a:p>
        </p:txBody>
      </p:sp>
    </p:spTree>
    <p:extLst>
      <p:ext uri="{BB962C8B-B14F-4D97-AF65-F5344CB8AC3E}">
        <p14:creationId xmlns:p14="http://schemas.microsoft.com/office/powerpoint/2010/main" val="3582405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Circulation</a:t>
            </a:r>
          </a:p>
        </p:txBody>
      </p:sp>
      <p:sp>
        <p:nvSpPr>
          <p:cNvPr id="3" name="Content Placeholder 2"/>
          <p:cNvSpPr>
            <a:spLocks noGrp="1"/>
          </p:cNvSpPr>
          <p:nvPr>
            <p:ph idx="1"/>
          </p:nvPr>
        </p:nvSpPr>
        <p:spPr/>
        <p:txBody>
          <a:bodyPr/>
          <a:lstStyle/>
          <a:p>
            <a:r>
              <a:rPr lang="en-GB" b="0" dirty="0"/>
              <a:t>Normalising vital signs, improved end-organ perfusion, adequate urine output and correction of the metabolic acidosis are signs of response to resuscitation.</a:t>
            </a:r>
          </a:p>
          <a:p>
            <a:r>
              <a:rPr lang="en-GB" b="0" dirty="0"/>
              <a:t>This patient has minimal or no response.</a:t>
            </a:r>
          </a:p>
          <a:p>
            <a:r>
              <a:rPr lang="en-GB" b="0" dirty="0"/>
              <a:t>Immediate, definitive intervention to control exsanguinating haemorrhage is required.</a:t>
            </a:r>
          </a:p>
          <a:p>
            <a:r>
              <a:rPr lang="en-GB" b="0" dirty="0"/>
              <a:t>Non-haemorrhagic shock causes may also be considered (cardiac tamponade, tension pneumothorax, blunt cardiac injury).</a:t>
            </a:r>
          </a:p>
          <a:p>
            <a:endParaRPr lang="en-GB" dirty="0"/>
          </a:p>
        </p:txBody>
      </p:sp>
    </p:spTree>
    <p:extLst>
      <p:ext uri="{BB962C8B-B14F-4D97-AF65-F5344CB8AC3E}">
        <p14:creationId xmlns:p14="http://schemas.microsoft.com/office/powerpoint/2010/main" val="1648018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Clinical Scenario 2</a:t>
            </a:r>
          </a:p>
        </p:txBody>
      </p:sp>
      <p:sp>
        <p:nvSpPr>
          <p:cNvPr id="3" name="Content Placeholder 2"/>
          <p:cNvSpPr>
            <a:spLocks noGrp="1"/>
          </p:cNvSpPr>
          <p:nvPr>
            <p:ph idx="1"/>
          </p:nvPr>
        </p:nvSpPr>
        <p:spPr/>
        <p:txBody>
          <a:bodyPr>
            <a:normAutofit/>
          </a:bodyPr>
          <a:lstStyle/>
          <a:p>
            <a:pPr marL="0" indent="0">
              <a:buNone/>
            </a:pPr>
            <a:r>
              <a:rPr lang="en-GB" dirty="0"/>
              <a:t>M</a:t>
            </a:r>
            <a:r>
              <a:rPr lang="en-GB" sz="1800" b="0" dirty="0"/>
              <a:t>		32-year-old male is involved in a motorcycle crash. He was not 			wearing a helmet.</a:t>
            </a:r>
          </a:p>
          <a:p>
            <a:pPr marL="0" indent="0">
              <a:buNone/>
            </a:pPr>
            <a:r>
              <a:rPr lang="en-GB" dirty="0"/>
              <a:t>I</a:t>
            </a:r>
            <a:r>
              <a:rPr lang="en-GB" sz="1800" b="0" dirty="0"/>
              <a:t>		He was initially unconscious. His right leg is nearly amputated below 		the 	knee and his left leg is externally rotated.</a:t>
            </a:r>
          </a:p>
          <a:p>
            <a:pPr marL="0" indent="0">
              <a:buNone/>
            </a:pPr>
            <a:r>
              <a:rPr lang="en-GB" dirty="0"/>
              <a:t>S</a:t>
            </a:r>
            <a:r>
              <a:rPr lang="en-GB" sz="1800" b="0" dirty="0"/>
              <a:t>		Vital signs: BP 80/40, HR 130/min, RR 20, SpO</a:t>
            </a:r>
            <a:r>
              <a:rPr lang="en-GB" sz="1800" b="0" baseline="-25000" dirty="0"/>
              <a:t>2</a:t>
            </a:r>
            <a:r>
              <a:rPr lang="en-GB" sz="1800" b="0" dirty="0"/>
              <a:t> 89% on air.</a:t>
            </a:r>
          </a:p>
          <a:p>
            <a:pPr marL="0" indent="0">
              <a:buNone/>
            </a:pPr>
            <a:r>
              <a:rPr lang="en-GB" dirty="0"/>
              <a:t>T</a:t>
            </a:r>
            <a:r>
              <a:rPr lang="en-GB" sz="1800" b="0" dirty="0"/>
              <a:t>		A dressing is applied to the right leg and bleeding controlled.</a:t>
            </a:r>
          </a:p>
          <a:p>
            <a:pPr marL="0" indent="0">
              <a:buNone/>
            </a:pPr>
            <a:r>
              <a:rPr lang="en-GB" dirty="0"/>
              <a:t> </a:t>
            </a:r>
          </a:p>
          <a:p>
            <a:pPr marL="0" indent="0">
              <a:buNone/>
            </a:pPr>
            <a:r>
              <a:rPr lang="en-GB" dirty="0"/>
              <a:t>Self-assessment questions (suggested responses on next slide):  </a:t>
            </a:r>
          </a:p>
          <a:p>
            <a:pPr marL="0" indent="0">
              <a:buNone/>
            </a:pPr>
            <a:r>
              <a:rPr lang="en-GB" sz="1800" b="0" dirty="0"/>
              <a:t>Is this patient in shock?</a:t>
            </a:r>
          </a:p>
          <a:p>
            <a:pPr marL="0" indent="0">
              <a:buNone/>
            </a:pPr>
            <a:r>
              <a:rPr lang="en-GB" sz="1800" b="0" dirty="0"/>
              <a:t>What are the potential sources of haemorrhage?</a:t>
            </a:r>
          </a:p>
          <a:p>
            <a:pPr marL="0" indent="0">
              <a:buNone/>
            </a:pPr>
            <a:endParaRPr lang="en-GB" dirty="0"/>
          </a:p>
        </p:txBody>
      </p:sp>
    </p:spTree>
    <p:extLst>
      <p:ext uri="{BB962C8B-B14F-4D97-AF65-F5344CB8AC3E}">
        <p14:creationId xmlns:p14="http://schemas.microsoft.com/office/powerpoint/2010/main" val="4178142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Circulation</a:t>
            </a:r>
          </a:p>
        </p:txBody>
      </p:sp>
      <p:sp>
        <p:nvSpPr>
          <p:cNvPr id="3" name="Content Placeholder 2"/>
          <p:cNvSpPr>
            <a:spLocks noGrp="1"/>
          </p:cNvSpPr>
          <p:nvPr>
            <p:ph idx="1"/>
          </p:nvPr>
        </p:nvSpPr>
        <p:spPr/>
        <p:txBody>
          <a:bodyPr/>
          <a:lstStyle/>
          <a:p>
            <a:pPr marL="0" indent="0">
              <a:buNone/>
            </a:pPr>
            <a:r>
              <a:rPr lang="en-GB" dirty="0"/>
              <a:t>Yes, the patient is in shock. </a:t>
            </a:r>
          </a:p>
          <a:p>
            <a:pPr marL="0" indent="0">
              <a:buNone/>
            </a:pPr>
            <a:endParaRPr lang="en-GB" dirty="0"/>
          </a:p>
          <a:p>
            <a:pPr marL="0" indent="0">
              <a:buNone/>
            </a:pPr>
            <a:r>
              <a:rPr lang="en-GB" dirty="0"/>
              <a:t>Potential sources of haemorrhage include:</a:t>
            </a:r>
          </a:p>
          <a:p>
            <a:pPr lvl="1"/>
            <a:r>
              <a:rPr lang="en-GB" b="0" dirty="0"/>
              <a:t>“Blood on the floor and 4 more”.</a:t>
            </a:r>
          </a:p>
          <a:p>
            <a:pPr lvl="1"/>
            <a:r>
              <a:rPr lang="en-GB" b="0" dirty="0"/>
              <a:t>External haemorrhage from near amputation.</a:t>
            </a:r>
          </a:p>
          <a:p>
            <a:pPr lvl="1"/>
            <a:r>
              <a:rPr lang="en-GB" b="0" dirty="0"/>
              <a:t>Long bone fracture.</a:t>
            </a:r>
          </a:p>
          <a:p>
            <a:pPr lvl="1"/>
            <a:r>
              <a:rPr lang="en-GB" b="0" dirty="0"/>
              <a:t>Chest, abdominal, retroperitoneal and pelvic injuries remain potential sources of bleeding.</a:t>
            </a:r>
          </a:p>
        </p:txBody>
      </p:sp>
    </p:spTree>
    <p:extLst>
      <p:ext uri="{BB962C8B-B14F-4D97-AF65-F5344CB8AC3E}">
        <p14:creationId xmlns:p14="http://schemas.microsoft.com/office/powerpoint/2010/main" val="1412084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Circulation</a:t>
            </a:r>
          </a:p>
        </p:txBody>
      </p:sp>
      <p:sp>
        <p:nvSpPr>
          <p:cNvPr id="3" name="Content Placeholder 2"/>
          <p:cNvSpPr>
            <a:spLocks noGrp="1"/>
          </p:cNvSpPr>
          <p:nvPr>
            <p:ph idx="1"/>
          </p:nvPr>
        </p:nvSpPr>
        <p:spPr/>
        <p:txBody>
          <a:bodyPr/>
          <a:lstStyle/>
          <a:p>
            <a:pPr marL="0" indent="0">
              <a:buNone/>
            </a:pPr>
            <a:r>
              <a:rPr lang="en-GB" dirty="0"/>
              <a:t>Case progression</a:t>
            </a:r>
          </a:p>
          <a:p>
            <a:pPr marL="0" indent="0">
              <a:buNone/>
            </a:pPr>
            <a:r>
              <a:rPr lang="en-GB" sz="1800" b="0" dirty="0"/>
              <a:t>The patient is intubated and ventilated. A massive transfusion protocol was activated. The vital signs are: HR 120/min, BP 90/60 mmHg. There is now bleeding through the applied dressing.</a:t>
            </a:r>
          </a:p>
          <a:p>
            <a:endParaRPr lang="en-GB" dirty="0"/>
          </a:p>
          <a:p>
            <a:pPr marL="0" indent="0">
              <a:buNone/>
            </a:pPr>
            <a:endParaRPr lang="en-GB" dirty="0"/>
          </a:p>
          <a:p>
            <a:pPr marL="0" indent="0">
              <a:buNone/>
            </a:pPr>
            <a:r>
              <a:rPr lang="en-GB" dirty="0"/>
              <a:t>Self-assessment question (suggested responses on next slide):    </a:t>
            </a:r>
          </a:p>
          <a:p>
            <a:pPr marL="0" indent="0">
              <a:buNone/>
            </a:pPr>
            <a:r>
              <a:rPr lang="en-GB" sz="1800" b="0" dirty="0"/>
              <a:t>What should you do now?</a:t>
            </a:r>
          </a:p>
          <a:p>
            <a:pPr marL="0" indent="0">
              <a:buNone/>
            </a:pPr>
            <a:r>
              <a:rPr lang="en-GB" sz="1800" b="0" dirty="0"/>
              <a:t>What is a staged approach to control external haemorrhage?</a:t>
            </a:r>
          </a:p>
          <a:p>
            <a:endParaRPr lang="en-GB" dirty="0"/>
          </a:p>
        </p:txBody>
      </p:sp>
    </p:spTree>
    <p:extLst>
      <p:ext uri="{BB962C8B-B14F-4D97-AF65-F5344CB8AC3E}">
        <p14:creationId xmlns:p14="http://schemas.microsoft.com/office/powerpoint/2010/main" val="2787390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Circulation</a:t>
            </a:r>
          </a:p>
        </p:txBody>
      </p:sp>
      <p:sp>
        <p:nvSpPr>
          <p:cNvPr id="3" name="Content Placeholder 2"/>
          <p:cNvSpPr>
            <a:spLocks noGrp="1"/>
          </p:cNvSpPr>
          <p:nvPr>
            <p:ph idx="1"/>
          </p:nvPr>
        </p:nvSpPr>
        <p:spPr/>
        <p:txBody>
          <a:bodyPr/>
          <a:lstStyle/>
          <a:p>
            <a:pPr marL="0" indent="0">
              <a:buNone/>
            </a:pPr>
            <a:r>
              <a:rPr lang="en-GB" dirty="0"/>
              <a:t>A staged approach to control external haemorrhage is: </a:t>
            </a:r>
          </a:p>
          <a:p>
            <a:pPr marL="0" indent="0">
              <a:buNone/>
            </a:pPr>
            <a:r>
              <a:rPr lang="en-GB" sz="1800" b="0" dirty="0"/>
              <a:t>	1. </a:t>
            </a:r>
            <a:r>
              <a:rPr lang="en-GB" sz="1800" dirty="0"/>
              <a:t>Direct pressure</a:t>
            </a:r>
            <a:r>
              <a:rPr lang="en-GB" sz="1800" b="0" dirty="0"/>
              <a:t>: most bleeding can be controlled</a:t>
            </a:r>
          </a:p>
          <a:p>
            <a:pPr marL="0" indent="0">
              <a:buNone/>
            </a:pPr>
            <a:r>
              <a:rPr lang="en-GB" sz="1800" b="0" dirty="0"/>
              <a:t>	2. Wound packing: for deep wounds</a:t>
            </a:r>
          </a:p>
          <a:p>
            <a:pPr marL="0" indent="0">
              <a:buNone/>
            </a:pPr>
            <a:r>
              <a:rPr lang="en-GB" sz="1800" b="0" dirty="0"/>
              <a:t>	3. Haemostatic dressings when available</a:t>
            </a:r>
          </a:p>
          <a:p>
            <a:pPr marL="0" indent="0">
              <a:buNone/>
            </a:pPr>
            <a:r>
              <a:rPr lang="en-GB" sz="1800" b="0" dirty="0"/>
              <a:t>	4. Tourniquet</a:t>
            </a:r>
            <a:endParaRPr lang="en-GB" sz="1400" b="0" dirty="0">
              <a:latin typeface="Arial" panose="020B0604020202020204" pitchFamily="34" charset="0"/>
              <a:cs typeface="Arial" panose="020B0604020202020204" pitchFamily="34" charset="0"/>
            </a:endParaRPr>
          </a:p>
          <a:p>
            <a:pPr lvl="2"/>
            <a:r>
              <a:rPr lang="en-GB" sz="1400" dirty="0">
                <a:latin typeface="Arial" panose="020B0604020202020204" pitchFamily="34" charset="0"/>
                <a:cs typeface="Arial" panose="020B0604020202020204" pitchFamily="34" charset="0"/>
              </a:rPr>
              <a:t>Only for extremities</a:t>
            </a:r>
          </a:p>
          <a:p>
            <a:pPr lvl="2"/>
            <a:r>
              <a:rPr lang="en-GB" sz="1400" dirty="0">
                <a:latin typeface="Arial" panose="020B0604020202020204" pitchFamily="34" charset="0"/>
                <a:cs typeface="Arial" panose="020B0604020202020204" pitchFamily="34" charset="0"/>
              </a:rPr>
              <a:t>Life v limb considerations</a:t>
            </a:r>
          </a:p>
          <a:p>
            <a:pPr marL="0" indent="0">
              <a:buNone/>
            </a:pPr>
            <a:endParaRPr lang="en-GB" dirty="0"/>
          </a:p>
        </p:txBody>
      </p:sp>
    </p:spTree>
    <p:extLst>
      <p:ext uri="{BB962C8B-B14F-4D97-AF65-F5344CB8AC3E}">
        <p14:creationId xmlns:p14="http://schemas.microsoft.com/office/powerpoint/2010/main" val="3492621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Circulation</a:t>
            </a:r>
          </a:p>
        </p:txBody>
      </p:sp>
      <p:sp>
        <p:nvSpPr>
          <p:cNvPr id="3" name="Content Placeholder 2"/>
          <p:cNvSpPr>
            <a:spLocks noGrp="1"/>
          </p:cNvSpPr>
          <p:nvPr>
            <p:ph idx="1"/>
          </p:nvPr>
        </p:nvSpPr>
        <p:spPr/>
        <p:txBody>
          <a:bodyPr/>
          <a:lstStyle/>
          <a:p>
            <a:pPr marL="0" indent="0">
              <a:buNone/>
            </a:pPr>
            <a:r>
              <a:rPr lang="en-GB" dirty="0"/>
              <a:t>Relevance of content</a:t>
            </a:r>
          </a:p>
          <a:p>
            <a:pPr lvl="1"/>
            <a:r>
              <a:rPr lang="en-GB" b="0" dirty="0"/>
              <a:t>The failure to identify and treat shock can be fatal. Once shock is identified, it is important to initiate resuscitation immediately based on physiological performance. Once treatment has started, the cause of the shock is sought. In the trauma setting, </a:t>
            </a:r>
            <a:r>
              <a:rPr lang="en-GB" b="1" dirty="0"/>
              <a:t>haemorrhage</a:t>
            </a:r>
            <a:r>
              <a:rPr lang="en-GB" b="0" dirty="0"/>
              <a:t> is the most likely cause. </a:t>
            </a:r>
          </a:p>
          <a:p>
            <a:pPr lvl="1"/>
            <a:r>
              <a:rPr lang="en-GB" b="0" dirty="0"/>
              <a:t>Resuscitation is not the sole treatment of haemorrhagic shock. The source must be identified and controlled – Stop the Bleeding. </a:t>
            </a:r>
          </a:p>
        </p:txBody>
      </p:sp>
    </p:spTree>
    <p:extLst>
      <p:ext uri="{BB962C8B-B14F-4D97-AF65-F5344CB8AC3E}">
        <p14:creationId xmlns:p14="http://schemas.microsoft.com/office/powerpoint/2010/main" val="3554013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Circulation</a:t>
            </a:r>
          </a:p>
        </p:txBody>
      </p:sp>
      <p:sp>
        <p:nvSpPr>
          <p:cNvPr id="3" name="Content Placeholder 2"/>
          <p:cNvSpPr>
            <a:spLocks noGrp="1"/>
          </p:cNvSpPr>
          <p:nvPr>
            <p:ph idx="1"/>
          </p:nvPr>
        </p:nvSpPr>
        <p:spPr/>
        <p:txBody>
          <a:bodyPr/>
          <a:lstStyle/>
          <a:p>
            <a:pPr marL="0" indent="0">
              <a:buNone/>
            </a:pPr>
            <a:r>
              <a:rPr lang="en-GB" dirty="0"/>
              <a:t>Case progression 	</a:t>
            </a:r>
          </a:p>
          <a:p>
            <a:pPr marL="0" indent="0">
              <a:buNone/>
            </a:pPr>
            <a:r>
              <a:rPr lang="en-GB" sz="1800" b="0" dirty="0"/>
              <a:t>A tourniquet is applied, time noted, and bleeding controlled. No other evidence of external haemorrhage is found but there is an angulated deformity of the left thigh. The FAST scan is negative and the pelvic x-ray shows no fracture. </a:t>
            </a:r>
          </a:p>
          <a:p>
            <a:endParaRPr lang="en-GB" dirty="0"/>
          </a:p>
          <a:p>
            <a:endParaRPr lang="en-GB" dirty="0"/>
          </a:p>
          <a:p>
            <a:pPr marL="0" indent="0">
              <a:buNone/>
            </a:pPr>
            <a:r>
              <a:rPr lang="en-GB" dirty="0"/>
              <a:t>Self-assessment question (suggested responses on next slide):</a:t>
            </a:r>
          </a:p>
          <a:p>
            <a:pPr marL="0" indent="0">
              <a:buNone/>
            </a:pPr>
            <a:r>
              <a:rPr lang="en-GB" sz="1800" b="0" dirty="0"/>
              <a:t>What else should you do for this patient? Why?</a:t>
            </a:r>
          </a:p>
          <a:p>
            <a:endParaRPr lang="en-GB" dirty="0"/>
          </a:p>
        </p:txBody>
      </p:sp>
    </p:spTree>
    <p:extLst>
      <p:ext uri="{BB962C8B-B14F-4D97-AF65-F5344CB8AC3E}">
        <p14:creationId xmlns:p14="http://schemas.microsoft.com/office/powerpoint/2010/main" val="333513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Circulation</a:t>
            </a:r>
          </a:p>
        </p:txBody>
      </p:sp>
      <p:sp>
        <p:nvSpPr>
          <p:cNvPr id="3" name="Content Placeholder 2"/>
          <p:cNvSpPr>
            <a:spLocks noGrp="1"/>
          </p:cNvSpPr>
          <p:nvPr>
            <p:ph idx="1"/>
          </p:nvPr>
        </p:nvSpPr>
        <p:spPr/>
        <p:txBody>
          <a:bodyPr/>
          <a:lstStyle/>
          <a:p>
            <a:r>
              <a:rPr lang="en-GB" b="0" dirty="0"/>
              <a:t>Femoral fracture may be a source of significant haemorrhage.</a:t>
            </a:r>
          </a:p>
          <a:p>
            <a:r>
              <a:rPr lang="en-GB" b="0" dirty="0"/>
              <a:t>A traction splint may be useful to reduce further blood loss</a:t>
            </a:r>
          </a:p>
          <a:p>
            <a:pPr lvl="1"/>
            <a:r>
              <a:rPr lang="en-GB" b="0" dirty="0"/>
              <a:t>Tamponade bleeding</a:t>
            </a:r>
          </a:p>
          <a:p>
            <a:pPr lvl="1"/>
            <a:r>
              <a:rPr lang="en-GB" b="0" dirty="0"/>
              <a:t>Prevent further soft tissue damage</a:t>
            </a:r>
          </a:p>
          <a:p>
            <a:pPr lvl="1"/>
            <a:r>
              <a:rPr lang="en-GB" b="0" dirty="0"/>
              <a:t>Control pain </a:t>
            </a:r>
          </a:p>
          <a:p>
            <a:r>
              <a:rPr lang="en-GB" b="0" dirty="0"/>
              <a:t>Consider other sources of bleeding. Patients may respond to resuscitation but then deteriorate (transient responder), mandating definitive haemorrhage control.</a:t>
            </a:r>
          </a:p>
          <a:p>
            <a:endParaRPr lang="en-GB" dirty="0"/>
          </a:p>
        </p:txBody>
      </p:sp>
    </p:spTree>
    <p:extLst>
      <p:ext uri="{BB962C8B-B14F-4D97-AF65-F5344CB8AC3E}">
        <p14:creationId xmlns:p14="http://schemas.microsoft.com/office/powerpoint/2010/main" val="103536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Circulation</a:t>
            </a:r>
          </a:p>
        </p:txBody>
      </p:sp>
      <p:sp>
        <p:nvSpPr>
          <p:cNvPr id="3" name="Content Placeholder 2"/>
          <p:cNvSpPr>
            <a:spLocks noGrp="1"/>
          </p:cNvSpPr>
          <p:nvPr>
            <p:ph idx="1"/>
          </p:nvPr>
        </p:nvSpPr>
        <p:spPr/>
        <p:txBody>
          <a:bodyPr/>
          <a:lstStyle/>
          <a:p>
            <a:pPr marL="0" indent="0">
              <a:buNone/>
            </a:pPr>
            <a:r>
              <a:rPr lang="en-GB" dirty="0"/>
              <a:t>You have learned:</a:t>
            </a:r>
          </a:p>
          <a:p>
            <a:pPr lvl="1"/>
            <a:r>
              <a:rPr lang="en-GB" b="0" dirty="0"/>
              <a:t>How to recognise shock and determine the likely cause.</a:t>
            </a:r>
          </a:p>
          <a:p>
            <a:pPr lvl="1"/>
            <a:r>
              <a:rPr lang="en-GB" b="0" dirty="0"/>
              <a:t>How to choose appropriate fluid resuscitation.</a:t>
            </a:r>
          </a:p>
          <a:p>
            <a:pPr lvl="1"/>
            <a:r>
              <a:rPr lang="en-GB" b="0" dirty="0"/>
              <a:t>To understand the indications and technique for IO placement.</a:t>
            </a:r>
          </a:p>
          <a:p>
            <a:pPr lvl="1"/>
            <a:r>
              <a:rPr lang="en-GB" b="0" dirty="0"/>
              <a:t>To recognise the need for and how to place a pelvic binder.</a:t>
            </a:r>
          </a:p>
          <a:p>
            <a:pPr lvl="1"/>
            <a:r>
              <a:rPr lang="en-GB" b="0" dirty="0"/>
              <a:t>The staged approach to controlling external haemorrhage.</a:t>
            </a:r>
          </a:p>
          <a:p>
            <a:pPr lvl="1"/>
            <a:r>
              <a:rPr lang="en-GB" b="0" dirty="0"/>
              <a:t>That </a:t>
            </a:r>
            <a:r>
              <a:rPr lang="en-GB" b="1" dirty="0"/>
              <a:t>bleeding control</a:t>
            </a:r>
            <a:r>
              <a:rPr lang="en-GB" b="0" dirty="0"/>
              <a:t>, including definitive management, is of utmost importance.</a:t>
            </a:r>
          </a:p>
          <a:p>
            <a:endParaRPr lang="en-GB" dirty="0"/>
          </a:p>
        </p:txBody>
      </p:sp>
    </p:spTree>
    <p:extLst>
      <p:ext uri="{BB962C8B-B14F-4D97-AF65-F5344CB8AC3E}">
        <p14:creationId xmlns:p14="http://schemas.microsoft.com/office/powerpoint/2010/main" val="556048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Further learning</a:t>
            </a:r>
          </a:p>
        </p:txBody>
      </p:sp>
      <p:sp>
        <p:nvSpPr>
          <p:cNvPr id="3" name="Content Placeholder 2"/>
          <p:cNvSpPr>
            <a:spLocks noGrp="1"/>
          </p:cNvSpPr>
          <p:nvPr>
            <p:ph idx="1"/>
          </p:nvPr>
        </p:nvSpPr>
        <p:spPr/>
        <p:txBody>
          <a:bodyPr/>
          <a:lstStyle/>
          <a:p>
            <a:pPr marL="0" indent="0">
              <a:buNone/>
            </a:pPr>
            <a:r>
              <a:rPr lang="en-GB" b="0" dirty="0"/>
              <a:t>Shock can develop over time so frequent re-assessment is necessary. The patient must be stable or be stabilizing prior to secondary survey. Haemorrhage is the most common cause of shock in the trauma patient but other causes occur and must be considered. </a:t>
            </a:r>
          </a:p>
          <a:p>
            <a:endParaRPr lang="en-GB" dirty="0"/>
          </a:p>
        </p:txBody>
      </p:sp>
    </p:spTree>
    <p:extLst>
      <p:ext uri="{BB962C8B-B14F-4D97-AF65-F5344CB8AC3E}">
        <p14:creationId xmlns:p14="http://schemas.microsoft.com/office/powerpoint/2010/main" val="369654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Circulation</a:t>
            </a:r>
          </a:p>
        </p:txBody>
      </p:sp>
      <p:sp>
        <p:nvSpPr>
          <p:cNvPr id="3" name="Content Placeholder 2"/>
          <p:cNvSpPr>
            <a:spLocks noGrp="1"/>
          </p:cNvSpPr>
          <p:nvPr>
            <p:ph idx="1"/>
          </p:nvPr>
        </p:nvSpPr>
        <p:spPr/>
        <p:txBody>
          <a:bodyPr>
            <a:normAutofit fontScale="92500" lnSpcReduction="10000"/>
          </a:bodyPr>
          <a:lstStyle/>
          <a:p>
            <a:pPr marL="0" indent="0">
              <a:buNone/>
            </a:pPr>
            <a:r>
              <a:rPr lang="en-GB" dirty="0"/>
              <a:t>Learning Outcomes - by the end of this module, you will be able to:</a:t>
            </a:r>
          </a:p>
          <a:p>
            <a:pPr lvl="1"/>
            <a:r>
              <a:rPr lang="en-GB" b="0" dirty="0"/>
              <a:t>Diagnose the presence of shock, both compensated and uncompensated.</a:t>
            </a:r>
          </a:p>
          <a:p>
            <a:pPr lvl="1"/>
            <a:r>
              <a:rPr lang="en-GB" b="0" dirty="0"/>
              <a:t>Determine the type of shock present.</a:t>
            </a:r>
          </a:p>
          <a:p>
            <a:pPr lvl="1"/>
            <a:r>
              <a:rPr lang="en-GB" b="0" dirty="0"/>
              <a:t>Choose appropriate fluid resuscitation.</a:t>
            </a:r>
          </a:p>
          <a:p>
            <a:pPr lvl="1"/>
            <a:r>
              <a:rPr lang="en-GB" b="0" dirty="0"/>
              <a:t>Explain the application of a staged approach to control external haemorrhage utilising direct pressure, wound packing and application of a tourniquet.</a:t>
            </a:r>
          </a:p>
          <a:p>
            <a:pPr lvl="1"/>
            <a:r>
              <a:rPr lang="en-GB" dirty="0"/>
              <a:t>Know the steps for intraosseous (IO) access and discuss options for vascular access and their indications.</a:t>
            </a:r>
          </a:p>
          <a:p>
            <a:pPr lvl="1"/>
            <a:r>
              <a:rPr lang="en-GB" dirty="0"/>
              <a:t>Describe how to apply a pelvic stabilisation device (pelvic binder).</a:t>
            </a:r>
          </a:p>
          <a:p>
            <a:pPr lvl="1"/>
            <a:r>
              <a:rPr lang="en-GB" dirty="0"/>
              <a:t>Recognise the need for patient reassessment and for additional resuscitation based on patient response.</a:t>
            </a:r>
          </a:p>
          <a:p>
            <a:pPr lvl="1"/>
            <a:r>
              <a:rPr lang="en-GB" dirty="0"/>
              <a:t>Identify the need for definitive haemorrhage control (operative or interventional radiology) and/or the need for prompt transfer to a higher level of care.</a:t>
            </a:r>
          </a:p>
          <a:p>
            <a:pPr lvl="1"/>
            <a:endParaRPr lang="en-GB" b="0" dirty="0"/>
          </a:p>
          <a:p>
            <a:pPr lvl="1"/>
            <a:endParaRPr lang="en-GB" b="0" dirty="0"/>
          </a:p>
          <a:p>
            <a:pPr lvl="1"/>
            <a:endParaRPr lang="en-GB" b="0" dirty="0"/>
          </a:p>
          <a:p>
            <a:endParaRPr lang="en-GB" dirty="0"/>
          </a:p>
        </p:txBody>
      </p:sp>
    </p:spTree>
    <p:extLst>
      <p:ext uri="{BB962C8B-B14F-4D97-AF65-F5344CB8AC3E}">
        <p14:creationId xmlns:p14="http://schemas.microsoft.com/office/powerpoint/2010/main" val="3797241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Clinical Scenario 1</a:t>
            </a:r>
          </a:p>
        </p:txBody>
      </p:sp>
      <p:sp>
        <p:nvSpPr>
          <p:cNvPr id="3" name="Content Placeholder 2"/>
          <p:cNvSpPr>
            <a:spLocks noGrp="1"/>
          </p:cNvSpPr>
          <p:nvPr>
            <p:ph idx="1"/>
          </p:nvPr>
        </p:nvSpPr>
        <p:spPr/>
        <p:txBody>
          <a:bodyPr>
            <a:normAutofit/>
          </a:bodyPr>
          <a:lstStyle/>
          <a:p>
            <a:pPr marL="0" indent="0" defTabSz="914400">
              <a:lnSpc>
                <a:spcPct val="90000"/>
              </a:lnSpc>
              <a:spcBef>
                <a:spcPts val="1000"/>
              </a:spcBef>
              <a:buNone/>
            </a:pPr>
            <a:r>
              <a:rPr lang="en-GB" dirty="0">
                <a:solidFill>
                  <a:prstClr val="black"/>
                </a:solidFill>
                <a:latin typeface="Arial" panose="020B0604020202020204" pitchFamily="34" charset="0"/>
                <a:cs typeface="Arial" panose="020B0604020202020204" pitchFamily="34" charset="0"/>
              </a:rPr>
              <a:t>M	</a:t>
            </a:r>
            <a:r>
              <a:rPr lang="en-GB" sz="1800" b="0" dirty="0">
                <a:solidFill>
                  <a:prstClr val="black"/>
                </a:solidFill>
                <a:latin typeface="Arial" panose="020B0604020202020204" pitchFamily="34" charset="0"/>
                <a:cs typeface="Arial" panose="020B0604020202020204" pitchFamily="34" charset="0"/>
              </a:rPr>
              <a:t>25-year-old female fell two floors from a balcony onto a concrete 	surface. Paramedics report she is complaining of pain in her left chest 	and her pelvis.</a:t>
            </a:r>
          </a:p>
          <a:p>
            <a:pPr marL="0" indent="0" defTabSz="914400">
              <a:lnSpc>
                <a:spcPct val="90000"/>
              </a:lnSpc>
              <a:spcBef>
                <a:spcPts val="1000"/>
              </a:spcBef>
              <a:buNone/>
            </a:pPr>
            <a:r>
              <a:rPr lang="en-GB" sz="2400" dirty="0"/>
              <a:t>I</a:t>
            </a:r>
            <a:r>
              <a:rPr lang="en-GB" dirty="0"/>
              <a:t>	</a:t>
            </a:r>
            <a:r>
              <a:rPr lang="en-GB" sz="1800" b="0" dirty="0">
                <a:solidFill>
                  <a:prstClr val="black"/>
                </a:solidFill>
                <a:latin typeface="Arial" panose="020B0604020202020204" pitchFamily="34" charset="0"/>
                <a:cs typeface="Arial" panose="020B0604020202020204" pitchFamily="34" charset="0"/>
              </a:rPr>
              <a:t>She has visible bruising over her perineum.</a:t>
            </a:r>
          </a:p>
          <a:p>
            <a:pPr marL="0" indent="0">
              <a:buNone/>
            </a:pPr>
            <a:r>
              <a:rPr lang="en-GB" sz="2400" dirty="0"/>
              <a:t>S</a:t>
            </a:r>
            <a:r>
              <a:rPr lang="en-GB" dirty="0"/>
              <a:t>		</a:t>
            </a:r>
            <a:r>
              <a:rPr lang="en-GB" sz="1800" b="0" dirty="0">
                <a:solidFill>
                  <a:prstClr val="black"/>
                </a:solidFill>
                <a:latin typeface="Arial" panose="020B0604020202020204" pitchFamily="34" charset="0"/>
                <a:cs typeface="Arial" panose="020B0604020202020204" pitchFamily="34" charset="0"/>
              </a:rPr>
              <a:t>Vital signs: BP 70/50, HR 130/min, RR 28, SpO</a:t>
            </a:r>
            <a:r>
              <a:rPr lang="en-GB" sz="1800" b="0" baseline="-25000" dirty="0">
                <a:solidFill>
                  <a:prstClr val="black"/>
                </a:solidFill>
                <a:latin typeface="Arial" panose="020B0604020202020204" pitchFamily="34" charset="0"/>
                <a:cs typeface="Arial" panose="020B0604020202020204" pitchFamily="34" charset="0"/>
              </a:rPr>
              <a:t>2</a:t>
            </a:r>
            <a:r>
              <a:rPr lang="en-GB" sz="1800" b="0" dirty="0">
                <a:solidFill>
                  <a:prstClr val="black"/>
                </a:solidFill>
                <a:latin typeface="Arial" panose="020B0604020202020204" pitchFamily="34" charset="0"/>
                <a:cs typeface="Arial" panose="020B0604020202020204" pitchFamily="34" charset="0"/>
              </a:rPr>
              <a:t> 91% on room air.</a:t>
            </a:r>
          </a:p>
          <a:p>
            <a:pPr marL="0" indent="0">
              <a:buNone/>
            </a:pPr>
            <a:r>
              <a:rPr lang="en-GB" sz="2400" dirty="0"/>
              <a:t>T</a:t>
            </a:r>
            <a:r>
              <a:rPr lang="en-GB" dirty="0"/>
              <a:t>		</a:t>
            </a:r>
            <a:r>
              <a:rPr lang="en-GB" sz="1900" b="0" dirty="0"/>
              <a:t>Oxygen </a:t>
            </a:r>
            <a:r>
              <a:rPr lang="en-GB" sz="1800" b="0" dirty="0">
                <a:solidFill>
                  <a:prstClr val="black"/>
                </a:solidFill>
                <a:latin typeface="Arial" panose="020B0604020202020204" pitchFamily="34" charset="0"/>
                <a:cs typeface="Arial" panose="020B0604020202020204" pitchFamily="34" charset="0"/>
              </a:rPr>
              <a:t>10L/min</a:t>
            </a:r>
            <a:r>
              <a:rPr lang="en-GB" sz="1900" b="0" dirty="0"/>
              <a:t> is applied. A cervical collar is placed and she is 		immobilised on a spinal board. The paramedics have been unable 		to site a peripheral IV line.</a:t>
            </a:r>
          </a:p>
          <a:p>
            <a:pPr marL="0" indent="0">
              <a:buNone/>
            </a:pPr>
            <a:r>
              <a:rPr lang="en-GB" dirty="0"/>
              <a:t> </a:t>
            </a:r>
          </a:p>
          <a:p>
            <a:pPr marL="0" indent="0">
              <a:buNone/>
            </a:pPr>
            <a:r>
              <a:rPr lang="en-GB" dirty="0"/>
              <a:t>Self-assessment questions (suggested responses on next slide):  </a:t>
            </a:r>
          </a:p>
          <a:p>
            <a:pPr marL="0" indent="0">
              <a:buNone/>
            </a:pPr>
            <a:r>
              <a:rPr lang="en-GB" sz="1800" b="0" dirty="0">
                <a:solidFill>
                  <a:prstClr val="black"/>
                </a:solidFill>
                <a:latin typeface="Arial" panose="020B0604020202020204" pitchFamily="34" charset="0"/>
                <a:cs typeface="Arial" panose="020B0604020202020204" pitchFamily="34" charset="0"/>
              </a:rPr>
              <a:t>Is this patient in shock? How would we assess for the presence of shock?</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4021949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Circulation</a:t>
            </a:r>
          </a:p>
        </p:txBody>
      </p:sp>
      <p:sp>
        <p:nvSpPr>
          <p:cNvPr id="3" name="Content Placeholder 2"/>
          <p:cNvSpPr>
            <a:spLocks noGrp="1"/>
          </p:cNvSpPr>
          <p:nvPr>
            <p:ph idx="1"/>
          </p:nvPr>
        </p:nvSpPr>
        <p:spPr/>
        <p:txBody>
          <a:bodyPr>
            <a:normAutofit/>
          </a:bodyPr>
          <a:lstStyle/>
          <a:p>
            <a:pPr marL="0" indent="0">
              <a:buNone/>
            </a:pPr>
            <a:r>
              <a:rPr lang="en-GB" dirty="0"/>
              <a:t>Yes, the patient is in shock.</a:t>
            </a:r>
          </a:p>
          <a:p>
            <a:pPr marL="0" indent="0">
              <a:buNone/>
            </a:pPr>
            <a:endParaRPr lang="en-GB" dirty="0"/>
          </a:p>
          <a:p>
            <a:pPr marL="0" indent="0">
              <a:buNone/>
            </a:pPr>
            <a:r>
              <a:rPr lang="en-GB" dirty="0"/>
              <a:t>The following are initial means of assessing for shock. Look for evidence of:</a:t>
            </a:r>
            <a:endParaRPr lang="en-GB" b="0" dirty="0"/>
          </a:p>
          <a:p>
            <a:pPr lvl="2"/>
            <a:r>
              <a:rPr lang="en-GB" sz="1800" b="0" dirty="0">
                <a:latin typeface="Arial" panose="020B0604020202020204" pitchFamily="34" charset="0"/>
                <a:cs typeface="Arial" panose="020B0604020202020204" pitchFamily="34" charset="0"/>
              </a:rPr>
              <a:t>Pallor, skin mottling, cold and clammy skin.</a:t>
            </a:r>
          </a:p>
          <a:p>
            <a:pPr lvl="2"/>
            <a:r>
              <a:rPr lang="en-GB" sz="1800" b="0" dirty="0" err="1">
                <a:latin typeface="Arial" panose="020B0604020202020204" pitchFamily="34" charset="0"/>
                <a:cs typeface="Arial" panose="020B0604020202020204" pitchFamily="34" charset="0"/>
              </a:rPr>
              <a:t>Tachypnoea</a:t>
            </a:r>
            <a:endParaRPr lang="en-GB" sz="1800" b="0" dirty="0">
              <a:latin typeface="Arial" panose="020B0604020202020204" pitchFamily="34" charset="0"/>
              <a:cs typeface="Arial" panose="020B0604020202020204" pitchFamily="34" charset="0"/>
            </a:endParaRPr>
          </a:p>
          <a:p>
            <a:pPr lvl="2"/>
            <a:r>
              <a:rPr lang="en-GB" sz="1800" b="0" dirty="0">
                <a:latin typeface="Arial" panose="020B0604020202020204" pitchFamily="34" charset="0"/>
                <a:cs typeface="Arial" panose="020B0604020202020204" pitchFamily="34" charset="0"/>
              </a:rPr>
              <a:t>Tachycardia</a:t>
            </a:r>
          </a:p>
          <a:p>
            <a:pPr lvl="2"/>
            <a:r>
              <a:rPr lang="en-GB" sz="1800" b="0" dirty="0">
                <a:latin typeface="Arial" panose="020B0604020202020204" pitchFamily="34" charset="0"/>
                <a:cs typeface="Arial" panose="020B0604020202020204" pitchFamily="34" charset="0"/>
              </a:rPr>
              <a:t>Lower than normal blood pressure, narrow pulse pressure, poor volume peripheral pulses, prolonged capillary refill.</a:t>
            </a:r>
          </a:p>
          <a:p>
            <a:pPr lvl="2"/>
            <a:r>
              <a:rPr lang="en-GB" sz="1800" b="0" dirty="0">
                <a:latin typeface="Arial" panose="020B0604020202020204" pitchFamily="34" charset="0"/>
                <a:cs typeface="Arial" panose="020B0604020202020204" pitchFamily="34" charset="0"/>
              </a:rPr>
              <a:t>Depressed mental status, agitation or anxiety.</a:t>
            </a:r>
          </a:p>
          <a:p>
            <a:endParaRPr lang="en-GB" dirty="0"/>
          </a:p>
        </p:txBody>
      </p:sp>
    </p:spTree>
    <p:extLst>
      <p:ext uri="{BB962C8B-B14F-4D97-AF65-F5344CB8AC3E}">
        <p14:creationId xmlns:p14="http://schemas.microsoft.com/office/powerpoint/2010/main" val="1453347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Circulation</a:t>
            </a:r>
          </a:p>
        </p:txBody>
      </p:sp>
      <p:sp>
        <p:nvSpPr>
          <p:cNvPr id="3" name="Content Placeholder 2"/>
          <p:cNvSpPr>
            <a:spLocks noGrp="1"/>
          </p:cNvSpPr>
          <p:nvPr>
            <p:ph idx="1"/>
          </p:nvPr>
        </p:nvSpPr>
        <p:spPr/>
        <p:txBody>
          <a:bodyPr/>
          <a:lstStyle/>
          <a:p>
            <a:pPr marL="0" indent="0">
              <a:buNone/>
            </a:pPr>
            <a:r>
              <a:rPr lang="en-GB" dirty="0"/>
              <a:t>Additional self-assessment questions and answers</a:t>
            </a:r>
          </a:p>
          <a:p>
            <a:pPr lvl="1"/>
            <a:r>
              <a:rPr lang="en-GB" sz="2200" b="0" dirty="0"/>
              <a:t>What are the potential causes of shock?</a:t>
            </a:r>
          </a:p>
          <a:p>
            <a:pPr lvl="2"/>
            <a:r>
              <a:rPr lang="en-GB" sz="1800" b="1" dirty="0">
                <a:latin typeface="Arial" panose="020B0604020202020204" pitchFamily="34" charset="0"/>
                <a:cs typeface="Arial" panose="020B0604020202020204" pitchFamily="34" charset="0"/>
              </a:rPr>
              <a:t>Haemorrhage </a:t>
            </a:r>
          </a:p>
          <a:p>
            <a:pPr lvl="2"/>
            <a:r>
              <a:rPr lang="en-GB" sz="1800" dirty="0">
                <a:latin typeface="Arial" panose="020B0604020202020204" pitchFamily="34" charset="0"/>
                <a:cs typeface="Arial" panose="020B0604020202020204" pitchFamily="34" charset="0"/>
              </a:rPr>
              <a:t>Obstructive (tension pneumothorax, cardiac tamponade)</a:t>
            </a:r>
          </a:p>
          <a:p>
            <a:pPr lvl="2"/>
            <a:r>
              <a:rPr lang="en-GB" sz="1800" dirty="0">
                <a:latin typeface="Arial" panose="020B0604020202020204" pitchFamily="34" charset="0"/>
                <a:cs typeface="Arial" panose="020B0604020202020204" pitchFamily="34" charset="0"/>
              </a:rPr>
              <a:t>Neurogenic, septic, cardiogenic </a:t>
            </a:r>
          </a:p>
          <a:p>
            <a:pPr lvl="2"/>
            <a:r>
              <a:rPr lang="en-GB" sz="1800" dirty="0">
                <a:latin typeface="Arial" panose="020B0604020202020204" pitchFamily="34" charset="0"/>
                <a:cs typeface="Arial" panose="020B0604020202020204" pitchFamily="34" charset="0"/>
              </a:rPr>
              <a:t>(all are possible in this patient but always think haemorrhage first!)</a:t>
            </a:r>
          </a:p>
          <a:p>
            <a:pPr lvl="1"/>
            <a:r>
              <a:rPr lang="en-GB" sz="2200" dirty="0"/>
              <a:t>What are potential sources of haemorrhage in this patient?</a:t>
            </a:r>
          </a:p>
          <a:p>
            <a:pPr lvl="2"/>
            <a:r>
              <a:rPr lang="en-GB" sz="1400" dirty="0">
                <a:latin typeface="Arial" panose="020B0604020202020204" pitchFamily="34" charset="0"/>
                <a:cs typeface="Arial" panose="020B0604020202020204" pitchFamily="34" charset="0"/>
              </a:rPr>
              <a:t>”</a:t>
            </a:r>
            <a:r>
              <a:rPr lang="en-GB" sz="1800" dirty="0">
                <a:latin typeface="Arial" panose="020B0604020202020204" pitchFamily="34" charset="0"/>
                <a:cs typeface="Arial" panose="020B0604020202020204" pitchFamily="34" charset="0"/>
              </a:rPr>
              <a:t>Blood on the floor and 4 more”. (Chest, abdomen, </a:t>
            </a:r>
            <a:r>
              <a:rPr lang="en-GB" sz="1800" b="1" dirty="0">
                <a:latin typeface="Arial" panose="020B0604020202020204" pitchFamily="34" charset="0"/>
                <a:cs typeface="Arial" panose="020B0604020202020204" pitchFamily="34" charset="0"/>
              </a:rPr>
              <a:t>pelvis</a:t>
            </a:r>
            <a:r>
              <a:rPr lang="en-GB" sz="1800" dirty="0">
                <a:latin typeface="Arial" panose="020B0604020202020204" pitchFamily="34" charset="0"/>
                <a:cs typeface="Arial" panose="020B0604020202020204" pitchFamily="34" charset="0"/>
              </a:rPr>
              <a:t> and long bones</a:t>
            </a:r>
            <a:r>
              <a:rPr lang="en-GB" sz="1400" dirty="0">
                <a:latin typeface="Arial" panose="020B0604020202020204" pitchFamily="34" charset="0"/>
                <a:cs typeface="Arial" panose="020B0604020202020204" pitchFamily="34" charset="0"/>
              </a:rPr>
              <a:t>)</a:t>
            </a:r>
          </a:p>
          <a:p>
            <a:pPr lvl="1"/>
            <a:r>
              <a:rPr lang="en-GB" sz="2200" dirty="0"/>
              <a:t>Are there groups of patients in whom the recognition of shock may be more challenging?</a:t>
            </a:r>
          </a:p>
          <a:p>
            <a:pPr lvl="2"/>
            <a:r>
              <a:rPr lang="en-GB" sz="1800" dirty="0">
                <a:latin typeface="Arial" panose="020B0604020202020204" pitchFamily="34" charset="0"/>
                <a:cs typeface="Arial" panose="020B0604020202020204" pitchFamily="34" charset="0"/>
              </a:rPr>
              <a:t>Athletes, children, pregnant women </a:t>
            </a:r>
            <a:r>
              <a:rPr lang="en-GB" sz="1400" dirty="0">
                <a:latin typeface="Arial" panose="020B0604020202020204" pitchFamily="34" charset="0"/>
                <a:cs typeface="Arial" panose="020B0604020202020204" pitchFamily="34" charset="0"/>
              </a:rPr>
              <a:t>and the elderly</a:t>
            </a:r>
          </a:p>
        </p:txBody>
      </p:sp>
    </p:spTree>
    <p:extLst>
      <p:ext uri="{BB962C8B-B14F-4D97-AF65-F5344CB8AC3E}">
        <p14:creationId xmlns:p14="http://schemas.microsoft.com/office/powerpoint/2010/main" val="111828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Circulation</a:t>
            </a:r>
          </a:p>
        </p:txBody>
      </p:sp>
      <p:sp>
        <p:nvSpPr>
          <p:cNvPr id="3" name="Content Placeholder 2"/>
          <p:cNvSpPr>
            <a:spLocks noGrp="1"/>
          </p:cNvSpPr>
          <p:nvPr>
            <p:ph idx="1"/>
          </p:nvPr>
        </p:nvSpPr>
        <p:spPr/>
        <p:txBody>
          <a:bodyPr/>
          <a:lstStyle/>
          <a:p>
            <a:pPr marL="0" indent="0">
              <a:buNone/>
            </a:pPr>
            <a:r>
              <a:rPr lang="en-GB" dirty="0"/>
              <a:t>Case progression</a:t>
            </a:r>
          </a:p>
          <a:p>
            <a:pPr marL="0" indent="0">
              <a:buNone/>
            </a:pPr>
            <a:r>
              <a:rPr lang="en-GB" sz="1800" b="0" dirty="0"/>
              <a:t>On examination, the patient has bruising of the perineum and pain to gentle examination of the pelvis. Blood is sent (FBC, U&amp;E, amylase, clotting screen, cross match, pregnancy test) and a venous gas returns with a base deficit </a:t>
            </a:r>
          </a:p>
          <a:p>
            <a:pPr marL="0" indent="0">
              <a:buNone/>
            </a:pPr>
            <a:r>
              <a:rPr lang="en-GB" sz="1800" b="0" dirty="0"/>
              <a:t>of -7 </a:t>
            </a:r>
            <a:r>
              <a:rPr lang="en-GB" sz="1800" b="0" dirty="0" err="1"/>
              <a:t>mEq</a:t>
            </a:r>
            <a:r>
              <a:rPr lang="en-GB" sz="1800" b="0" dirty="0"/>
              <a:t>/L.</a:t>
            </a:r>
          </a:p>
          <a:p>
            <a:pPr marL="0" indent="0">
              <a:buNone/>
            </a:pPr>
            <a:endParaRPr lang="en-GB" sz="1800" b="0" dirty="0"/>
          </a:p>
          <a:p>
            <a:pPr marL="0" indent="0">
              <a:buNone/>
            </a:pPr>
            <a:endParaRPr lang="en-GB" sz="1800" b="0" dirty="0"/>
          </a:p>
          <a:p>
            <a:pPr marL="0" indent="0">
              <a:buNone/>
            </a:pPr>
            <a:endParaRPr lang="en-GB" sz="1800" b="0" dirty="0"/>
          </a:p>
          <a:p>
            <a:pPr marL="0" lvl="0" indent="0" defTabSz="914400">
              <a:lnSpc>
                <a:spcPct val="90000"/>
              </a:lnSpc>
              <a:spcBef>
                <a:spcPts val="1000"/>
              </a:spcBef>
              <a:buNone/>
            </a:pPr>
            <a:r>
              <a:rPr lang="en-US" dirty="0">
                <a:solidFill>
                  <a:prstClr val="black"/>
                </a:solidFill>
                <a:latin typeface="Arial" panose="020B0604020202020204" pitchFamily="34" charset="0"/>
                <a:cs typeface="Arial" panose="020B0604020202020204" pitchFamily="34" charset="0"/>
              </a:rPr>
              <a:t>Self-assessment question (suggested responses on next slide):</a:t>
            </a:r>
            <a:endParaRPr lang="en-GB" dirty="0">
              <a:solidFill>
                <a:prstClr val="black"/>
              </a:solidFill>
              <a:latin typeface="Arial" panose="020B0604020202020204" pitchFamily="34" charset="0"/>
              <a:cs typeface="Arial" panose="020B0604020202020204" pitchFamily="34" charset="0"/>
            </a:endParaRPr>
          </a:p>
          <a:p>
            <a:pPr marL="0" lvl="0" indent="0" defTabSz="914400">
              <a:lnSpc>
                <a:spcPct val="90000"/>
              </a:lnSpc>
              <a:spcBef>
                <a:spcPts val="1000"/>
              </a:spcBef>
              <a:buNone/>
            </a:pPr>
            <a:r>
              <a:rPr lang="en-US" sz="1800" b="0" dirty="0">
                <a:solidFill>
                  <a:prstClr val="black"/>
                </a:solidFill>
                <a:latin typeface="Arial" panose="020B0604020202020204" pitchFamily="34" charset="0"/>
                <a:cs typeface="Arial" panose="020B0604020202020204" pitchFamily="34" charset="0"/>
              </a:rPr>
              <a:t>What would be your priorities in the management of this patient?</a:t>
            </a:r>
          </a:p>
          <a:p>
            <a:pPr marL="0" indent="0">
              <a:buNone/>
            </a:pPr>
            <a:endParaRPr lang="en-GB" sz="1800" b="0" dirty="0"/>
          </a:p>
          <a:p>
            <a:pPr marL="0" indent="0">
              <a:buNone/>
            </a:pPr>
            <a:endParaRPr lang="en-GB" sz="1800" b="0" dirty="0"/>
          </a:p>
          <a:p>
            <a:pPr marL="0" indent="0">
              <a:buNone/>
            </a:pPr>
            <a:endParaRPr lang="en-GB" sz="1800" b="0" dirty="0"/>
          </a:p>
          <a:p>
            <a:pPr marL="0" indent="0">
              <a:buNone/>
            </a:pPr>
            <a:endParaRPr lang="en-GB" sz="1800" b="0" dirty="0"/>
          </a:p>
          <a:p>
            <a:pPr marL="0" indent="0">
              <a:buNone/>
            </a:pPr>
            <a:endParaRPr lang="en-GB" sz="1800" b="0" dirty="0"/>
          </a:p>
          <a:p>
            <a:pPr marL="0" indent="0">
              <a:buNone/>
            </a:pPr>
            <a:endParaRPr lang="en-GB" sz="1800" b="0" dirty="0"/>
          </a:p>
          <a:p>
            <a:pPr marL="0" indent="0">
              <a:buNone/>
            </a:pPr>
            <a:endParaRPr lang="en-GB" sz="1800" b="0" dirty="0"/>
          </a:p>
          <a:p>
            <a:pPr marL="0" indent="0">
              <a:buNone/>
            </a:pPr>
            <a:endParaRPr lang="en-GB" sz="1800" b="0" dirty="0"/>
          </a:p>
          <a:p>
            <a:pPr marL="0" indent="0">
              <a:buNone/>
            </a:pPr>
            <a:endParaRPr lang="en-GB" sz="1800" b="0" dirty="0"/>
          </a:p>
          <a:p>
            <a:pPr marL="0" indent="0">
              <a:buNone/>
            </a:pPr>
            <a:endParaRPr lang="en-GB" sz="1800" b="0" dirty="0"/>
          </a:p>
          <a:p>
            <a:pPr marL="0" indent="0">
              <a:buNone/>
            </a:pPr>
            <a:endParaRPr lang="en-GB" sz="1800" b="0" dirty="0"/>
          </a:p>
          <a:p>
            <a:pPr marL="0" indent="0">
              <a:buNone/>
            </a:pPr>
            <a:endParaRPr lang="en-GB" sz="1800" b="0" dirty="0"/>
          </a:p>
          <a:p>
            <a:pPr marL="0" indent="0">
              <a:buNone/>
            </a:pPr>
            <a:endParaRPr lang="en-GB" dirty="0"/>
          </a:p>
        </p:txBody>
      </p:sp>
    </p:spTree>
    <p:extLst>
      <p:ext uri="{BB962C8B-B14F-4D97-AF65-F5344CB8AC3E}">
        <p14:creationId xmlns:p14="http://schemas.microsoft.com/office/powerpoint/2010/main" val="1286391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Circulation</a:t>
            </a:r>
          </a:p>
        </p:txBody>
      </p:sp>
      <p:sp>
        <p:nvSpPr>
          <p:cNvPr id="3" name="Content Placeholder 2"/>
          <p:cNvSpPr>
            <a:spLocks noGrp="1"/>
          </p:cNvSpPr>
          <p:nvPr>
            <p:ph idx="1"/>
          </p:nvPr>
        </p:nvSpPr>
        <p:spPr>
          <a:xfrm>
            <a:off x="425970" y="1336963"/>
            <a:ext cx="8229600" cy="4525963"/>
          </a:xfrm>
        </p:spPr>
        <p:txBody>
          <a:bodyPr/>
          <a:lstStyle/>
          <a:p>
            <a:pPr marL="228600" lvl="0" indent="-228600" defTabSz="914400">
              <a:lnSpc>
                <a:spcPct val="90000"/>
              </a:lnSpc>
              <a:spcBef>
                <a:spcPts val="1000"/>
              </a:spcBef>
              <a:buFont typeface="Arial" panose="020B0604020202020204" pitchFamily="34" charset="0"/>
              <a:buChar char="•"/>
            </a:pPr>
            <a:r>
              <a:rPr lang="en-US" sz="1600" b="0" dirty="0">
                <a:solidFill>
                  <a:prstClr val="black"/>
                </a:solidFill>
                <a:latin typeface="Arial" panose="020B0604020202020204" pitchFamily="34" charset="0"/>
                <a:cs typeface="Arial" panose="020B0604020202020204" pitchFamily="34" charset="0"/>
              </a:rPr>
              <a:t>Consider initiating a massive transfusion protocol.</a:t>
            </a:r>
          </a:p>
          <a:p>
            <a:pPr marL="228600" lvl="0" indent="-228600" defTabSz="914400">
              <a:lnSpc>
                <a:spcPct val="90000"/>
              </a:lnSpc>
              <a:spcBef>
                <a:spcPts val="1000"/>
              </a:spcBef>
              <a:buFont typeface="Arial" panose="020B0604020202020204" pitchFamily="34" charset="0"/>
              <a:buChar char="•"/>
            </a:pPr>
            <a:r>
              <a:rPr lang="en-US" sz="1600" b="0" dirty="0" err="1">
                <a:solidFill>
                  <a:prstClr val="black"/>
                </a:solidFill>
                <a:latin typeface="Arial" panose="020B0604020202020204" pitchFamily="34" charset="0"/>
                <a:cs typeface="Arial" panose="020B0604020202020204" pitchFamily="34" charset="0"/>
              </a:rPr>
              <a:t>Prioritise</a:t>
            </a:r>
            <a:r>
              <a:rPr lang="en-US" sz="1600" b="0" dirty="0">
                <a:solidFill>
                  <a:prstClr val="black"/>
                </a:solidFill>
                <a:latin typeface="Arial" panose="020B0604020202020204" pitchFamily="34" charset="0"/>
                <a:cs typeface="Arial" panose="020B0604020202020204" pitchFamily="34" charset="0"/>
              </a:rPr>
              <a:t> prevention of further blood loss: </a:t>
            </a:r>
          </a:p>
          <a:p>
            <a:pPr marL="685800" lvl="1" indent="-228600" defTabSz="914400">
              <a:lnSpc>
                <a:spcPct val="90000"/>
              </a:lnSpc>
              <a:spcBef>
                <a:spcPts val="500"/>
              </a:spcBef>
              <a:buClrTx/>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Avoid excessive pelvic manipulation</a:t>
            </a:r>
          </a:p>
          <a:p>
            <a:pPr marL="685800" lvl="1" indent="-228600" defTabSz="914400">
              <a:lnSpc>
                <a:spcPct val="90000"/>
              </a:lnSpc>
              <a:spcBef>
                <a:spcPts val="500"/>
              </a:spcBef>
              <a:buClrTx/>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Call an </a:t>
            </a:r>
            <a:r>
              <a:rPr lang="en-US" sz="1400" dirty="0" err="1">
                <a:solidFill>
                  <a:prstClr val="black"/>
                </a:solidFill>
                <a:latin typeface="Arial" panose="020B0604020202020204" pitchFamily="34" charset="0"/>
                <a:cs typeface="Arial" panose="020B0604020202020204" pitchFamily="34" charset="0"/>
              </a:rPr>
              <a:t>orthopaedic</a:t>
            </a:r>
            <a:r>
              <a:rPr lang="en-US" sz="1400" dirty="0">
                <a:solidFill>
                  <a:prstClr val="black"/>
                </a:solidFill>
                <a:latin typeface="Arial" panose="020B0604020202020204" pitchFamily="34" charset="0"/>
                <a:cs typeface="Arial" panose="020B0604020202020204" pitchFamily="34" charset="0"/>
              </a:rPr>
              <a:t> surgeon</a:t>
            </a:r>
          </a:p>
          <a:p>
            <a:pPr marL="685800" lvl="1" indent="-228600" defTabSz="914400">
              <a:lnSpc>
                <a:spcPct val="90000"/>
              </a:lnSpc>
              <a:spcBef>
                <a:spcPts val="500"/>
              </a:spcBef>
              <a:buClrTx/>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Internal rotation of the lower legs can reduce pelvic volume</a:t>
            </a:r>
          </a:p>
          <a:p>
            <a:pPr marL="228600" lvl="0" indent="-228600" defTabSz="914400">
              <a:lnSpc>
                <a:spcPct val="90000"/>
              </a:lnSpc>
              <a:spcBef>
                <a:spcPts val="1000"/>
              </a:spcBef>
              <a:buFont typeface="Arial" panose="020B0604020202020204" pitchFamily="34" charset="0"/>
              <a:buChar char="•"/>
            </a:pPr>
            <a:r>
              <a:rPr lang="en-US" sz="1600" b="0" dirty="0">
                <a:solidFill>
                  <a:prstClr val="black"/>
                </a:solidFill>
                <a:latin typeface="Arial" panose="020B0604020202020204" pitchFamily="34" charset="0"/>
                <a:cs typeface="Arial" panose="020B0604020202020204" pitchFamily="34" charset="0"/>
              </a:rPr>
              <a:t>Apply a pelvic binder.</a:t>
            </a:r>
          </a:p>
          <a:p>
            <a:pPr marL="228600" indent="-228600" defTabSz="914400">
              <a:lnSpc>
                <a:spcPct val="90000"/>
              </a:lnSpc>
              <a:spcBef>
                <a:spcPts val="1000"/>
              </a:spcBef>
              <a:buFont typeface="Arial" panose="020B0604020202020204" pitchFamily="34" charset="0"/>
              <a:buChar char="•"/>
            </a:pPr>
            <a:r>
              <a:rPr lang="en-US" sz="1600" b="0" dirty="0">
                <a:solidFill>
                  <a:prstClr val="black"/>
                </a:solidFill>
                <a:latin typeface="Arial" panose="020B0604020202020204" pitchFamily="34" charset="0"/>
                <a:cs typeface="Arial" panose="020B0604020202020204" pitchFamily="34" charset="0"/>
              </a:rPr>
              <a:t>Consider definitive control of bleeding (surgery or interventional radiology</a:t>
            </a:r>
            <a:r>
              <a:rPr lang="en-US" sz="1600" b="0" dirty="0" smtClean="0">
                <a:solidFill>
                  <a:prstClr val="black"/>
                </a:solidFill>
                <a:latin typeface="Arial" panose="020B0604020202020204" pitchFamily="34" charset="0"/>
                <a:cs typeface="Arial" panose="020B0604020202020204" pitchFamily="34" charset="0"/>
              </a:rPr>
              <a:t>).</a:t>
            </a:r>
          </a:p>
          <a:p>
            <a:pPr marL="228600" indent="-228600" defTabSz="914400">
              <a:lnSpc>
                <a:spcPct val="90000"/>
              </a:lnSpc>
              <a:spcBef>
                <a:spcPts val="1000"/>
              </a:spcBef>
              <a:buFont typeface="Arial" panose="020B0604020202020204" pitchFamily="34" charset="0"/>
              <a:buChar char="•"/>
            </a:pPr>
            <a:endParaRPr lang="en-US" sz="1600" b="0" dirty="0">
              <a:solidFill>
                <a:prstClr val="black"/>
              </a:solidFill>
              <a:latin typeface="Arial" panose="020B0604020202020204" pitchFamily="34" charset="0"/>
              <a:cs typeface="Arial" panose="020B0604020202020204" pitchFamily="34" charset="0"/>
            </a:endParaRPr>
          </a:p>
          <a:p>
            <a:pPr marL="0" indent="0" defTabSz="914400">
              <a:lnSpc>
                <a:spcPct val="90000"/>
              </a:lnSpc>
              <a:spcBef>
                <a:spcPts val="1000"/>
              </a:spcBef>
              <a:buNone/>
            </a:pPr>
            <a:r>
              <a:rPr lang="en-US" b="1" dirty="0" smtClean="0">
                <a:solidFill>
                  <a:schemeClr val="tx1"/>
                </a:solidFill>
                <a:latin typeface="Calibri" panose="020F0502020204030204"/>
                <a:cs typeface="+mn-cs"/>
              </a:rPr>
              <a:t>Video</a:t>
            </a:r>
            <a:r>
              <a:rPr lang="en-US" b="1" dirty="0">
                <a:solidFill>
                  <a:schemeClr val="tx1"/>
                </a:solidFill>
                <a:latin typeface="Calibri" panose="020F0502020204030204"/>
                <a:cs typeface="+mn-cs"/>
              </a:rPr>
              <a:t>: Pelvic binder</a:t>
            </a:r>
          </a:p>
          <a:p>
            <a:pPr marL="0" indent="0">
              <a:buNone/>
            </a:pPr>
            <a:endParaRPr lang="en-GB" dirty="0"/>
          </a:p>
        </p:txBody>
      </p:sp>
      <p:pic>
        <p:nvPicPr>
          <p:cNvPr id="4" name="Pelvic Binder">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403888" y="3685525"/>
            <a:ext cx="4959028" cy="2789453"/>
          </a:xfrm>
          <a:prstGeom prst="rect">
            <a:avLst/>
          </a:prstGeom>
        </p:spPr>
      </p:pic>
    </p:spTree>
    <p:extLst>
      <p:ext uri="{BB962C8B-B14F-4D97-AF65-F5344CB8AC3E}">
        <p14:creationId xmlns:p14="http://schemas.microsoft.com/office/powerpoint/2010/main" val="5289039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Circulation</a:t>
            </a:r>
          </a:p>
        </p:txBody>
      </p:sp>
      <p:sp>
        <p:nvSpPr>
          <p:cNvPr id="3" name="Content Placeholder 2"/>
          <p:cNvSpPr>
            <a:spLocks noGrp="1"/>
          </p:cNvSpPr>
          <p:nvPr>
            <p:ph idx="1"/>
          </p:nvPr>
        </p:nvSpPr>
        <p:spPr/>
        <p:txBody>
          <a:bodyPr/>
          <a:lstStyle/>
          <a:p>
            <a:pPr marL="0" indent="0">
              <a:buNone/>
            </a:pPr>
            <a:r>
              <a:rPr lang="en-GB" dirty="0"/>
              <a:t>Application of pelvic binder</a:t>
            </a:r>
          </a:p>
          <a:p>
            <a:pPr lvl="1"/>
            <a:r>
              <a:rPr lang="en-GB" b="0" dirty="0"/>
              <a:t>Avoid unnecessary movement of pelvis.</a:t>
            </a:r>
          </a:p>
          <a:p>
            <a:pPr lvl="1"/>
            <a:r>
              <a:rPr lang="en-GB" b="0" dirty="0"/>
              <a:t>A binder can usually be inserted behind the patient’s knees and can be slid up to behind the buttocks with an assistant on either side.</a:t>
            </a:r>
          </a:p>
          <a:p>
            <a:pPr lvl="1"/>
            <a:r>
              <a:rPr lang="en-GB" b="0" dirty="0"/>
              <a:t>The binder is placed at the level of the greater trochanters.</a:t>
            </a:r>
          </a:p>
          <a:p>
            <a:pPr lvl="1"/>
            <a:r>
              <a:rPr lang="en-GB" b="0" dirty="0"/>
              <a:t>The binder should be tightened to reduce an ‘open book’ fracture.</a:t>
            </a:r>
          </a:p>
          <a:p>
            <a:pPr lvl="1"/>
            <a:r>
              <a:rPr lang="en-GB" b="0" dirty="0"/>
              <a:t>This reduces pelvic volume and can help to tamponade bleeding in the pelvis.</a:t>
            </a:r>
          </a:p>
          <a:p>
            <a:endParaRPr lang="en-GB" dirty="0"/>
          </a:p>
        </p:txBody>
      </p:sp>
    </p:spTree>
    <p:extLst>
      <p:ext uri="{BB962C8B-B14F-4D97-AF65-F5344CB8AC3E}">
        <p14:creationId xmlns:p14="http://schemas.microsoft.com/office/powerpoint/2010/main" val="1959706298"/>
      </p:ext>
    </p:extLst>
  </p:cSld>
  <p:clrMapOvr>
    <a:masterClrMapping/>
  </p:clrMapOvr>
</p:sld>
</file>

<file path=ppt/theme/theme1.xml><?xml version="1.0" encoding="utf-8"?>
<a:theme xmlns:a="http://schemas.openxmlformats.org/drawingml/2006/main" name="RCS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RCS Powerpoint</Template>
  <TotalTime>169</TotalTime>
  <Words>1220</Words>
  <Application>Microsoft Office PowerPoint</Application>
  <PresentationFormat>On-screen Show (4:3)</PresentationFormat>
  <Paragraphs>184</Paragraphs>
  <Slides>23</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Georgia</vt:lpstr>
      <vt:lpstr>RCS Powerpoint</vt:lpstr>
      <vt:lpstr>Circulation in the Assessment and Management of the Trauma Patient Unfolding scenarios Practical skills Reflective self-assessment  </vt:lpstr>
      <vt:lpstr>Circulation</vt:lpstr>
      <vt:lpstr>Circulation</vt:lpstr>
      <vt:lpstr>Clinical Scenario 1</vt:lpstr>
      <vt:lpstr>Circulation</vt:lpstr>
      <vt:lpstr>Circulation</vt:lpstr>
      <vt:lpstr>Circulation</vt:lpstr>
      <vt:lpstr>Circulation</vt:lpstr>
      <vt:lpstr>Circulation</vt:lpstr>
      <vt:lpstr>Circulation</vt:lpstr>
      <vt:lpstr>Circulation</vt:lpstr>
      <vt:lpstr>Circulation</vt:lpstr>
      <vt:lpstr>Circulation</vt:lpstr>
      <vt:lpstr>Circulation</vt:lpstr>
      <vt:lpstr>Circulation</vt:lpstr>
      <vt:lpstr>Clinical Scenario 2</vt:lpstr>
      <vt:lpstr>Circulation</vt:lpstr>
      <vt:lpstr>Circulation</vt:lpstr>
      <vt:lpstr>Circulation</vt:lpstr>
      <vt:lpstr>Circulation</vt:lpstr>
      <vt:lpstr>Circulation</vt:lpstr>
      <vt:lpstr>Circulation</vt:lpstr>
      <vt:lpstr>Further learning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the  Royal College of  Surgeons of England</dc:title>
  <dc:creator>Gerrish, Rebecca</dc:creator>
  <cp:lastModifiedBy>Timothy Lowe</cp:lastModifiedBy>
  <cp:revision>20</cp:revision>
  <dcterms:created xsi:type="dcterms:W3CDTF">2016-01-28T11:35:41Z</dcterms:created>
  <dcterms:modified xsi:type="dcterms:W3CDTF">2020-04-16T11:13:28Z</dcterms:modified>
</cp:coreProperties>
</file>