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257" r:id="rId3"/>
    <p:sldId id="259" r:id="rId4"/>
    <p:sldId id="260" r:id="rId5"/>
    <p:sldId id="261" r:id="rId6"/>
    <p:sldId id="262" r:id="rId7"/>
    <p:sldId id="263" r:id="rId8"/>
    <p:sldId id="33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4" autoAdjust="0"/>
    <p:restoredTop sz="94595"/>
  </p:normalViewPr>
  <p:slideViewPr>
    <p:cSldViewPr snapToGrid="0" snapToObjects="1" showGuides="1">
      <p:cViewPr varScale="1">
        <p:scale>
          <a:sx n="55" d="100"/>
          <a:sy n="55" d="100"/>
        </p:scale>
        <p:origin x="1062" y="42"/>
      </p:cViewPr>
      <p:guideLst>
        <p:guide orient="horz" pos="2160"/>
        <p:guide pos="335"/>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5C650-F40B-D947-BD02-6BA86343537E}" type="datetimeFigureOut">
              <a:rPr lang="en-US" smtClean="0"/>
              <a:t>11/5/2019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414AB-7E01-C24B-93C6-406A9104FF5B}" type="slidenum">
              <a:rPr lang="en-US" smtClean="0"/>
              <a:t>‹#›</a:t>
            </a:fld>
            <a:endParaRPr lang="en-US"/>
          </a:p>
        </p:txBody>
      </p:sp>
    </p:spTree>
    <p:extLst>
      <p:ext uri="{BB962C8B-B14F-4D97-AF65-F5344CB8AC3E}">
        <p14:creationId xmlns:p14="http://schemas.microsoft.com/office/powerpoint/2010/main" val="227193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3968"/>
          </a:xfrm>
          <a:prstGeom prst="rect">
            <a:avLst/>
          </a:prstGeom>
        </p:spPr>
      </p:pic>
      <p:sp>
        <p:nvSpPr>
          <p:cNvPr id="2" name="Title 1"/>
          <p:cNvSpPr>
            <a:spLocks noGrp="1"/>
          </p:cNvSpPr>
          <p:nvPr>
            <p:ph type="ctrTitle"/>
          </p:nvPr>
        </p:nvSpPr>
        <p:spPr>
          <a:xfrm>
            <a:off x="446370" y="3304068"/>
            <a:ext cx="7772400" cy="1470025"/>
          </a:xfrm>
        </p:spPr>
        <p:txBody>
          <a:bodyPr anchor="t">
            <a:normAutofit/>
          </a:bodyPr>
          <a:lstStyle>
            <a:lvl1pPr algn="l">
              <a:defRPr sz="2800">
                <a:solidFill>
                  <a:schemeClr val="bg1"/>
                </a:solidFill>
                <a:latin typeface="Georgia"/>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424277" y="5280662"/>
            <a:ext cx="6400800" cy="1752600"/>
          </a:xfrm>
        </p:spPr>
        <p:txBody>
          <a:bodyPr>
            <a:normAutofit/>
          </a:bodyPr>
          <a:lstStyle>
            <a:lvl1pPr marL="0" indent="0" algn="l">
              <a:buNone/>
              <a:defRPr sz="22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2215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613776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221473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58605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8503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86288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33656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48694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91956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55830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11/5/2019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40100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a:stretch>
            <a:fillRect/>
          </a:stretch>
        </p:blipFill>
        <p:spPr>
          <a:xfrm>
            <a:off x="0" y="0"/>
            <a:ext cx="9144000" cy="6853968"/>
          </a:xfrm>
          <a:prstGeom prst="rect">
            <a:avLst/>
          </a:prstGeom>
        </p:spPr>
      </p:pic>
      <p:sp>
        <p:nvSpPr>
          <p:cNvPr id="2" name="Title Placeholder 1"/>
          <p:cNvSpPr>
            <a:spLocks noGrp="1"/>
          </p:cNvSpPr>
          <p:nvPr>
            <p:ph type="title"/>
          </p:nvPr>
        </p:nvSpPr>
        <p:spPr>
          <a:xfrm>
            <a:off x="425970" y="482858"/>
            <a:ext cx="82296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4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kern="1200">
          <a:solidFill>
            <a:srgbClr val="323232"/>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b="1" kern="1200">
          <a:solidFill>
            <a:srgbClr val="323232"/>
          </a:solidFill>
          <a:latin typeface="Arial"/>
          <a:ea typeface="+mn-ea"/>
          <a:cs typeface="Arial"/>
        </a:defRPr>
      </a:lvl1pPr>
      <a:lvl2pPr marL="742950" indent="-285750" algn="l" defTabSz="457200" rtl="0" eaLnBrk="1" latinLnBrk="0" hangingPunct="1">
        <a:spcBef>
          <a:spcPct val="20000"/>
        </a:spcBef>
        <a:buClr>
          <a:srgbClr val="323232"/>
        </a:buClr>
        <a:buFont typeface="Arial"/>
        <a:buChar char="•"/>
        <a:defRPr sz="1800" kern="1200">
          <a:solidFill>
            <a:srgbClr val="323232"/>
          </a:solidFill>
          <a:latin typeface="Arial"/>
          <a:ea typeface="+mn-ea"/>
          <a:cs typeface="Arial"/>
        </a:defRPr>
      </a:lvl2pPr>
      <a:lvl3pPr marL="11430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3pPr>
      <a:lvl4pPr marL="16002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4pPr>
      <a:lvl5pPr marL="20574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Advanced Trauma Life Support (ATLS</a:t>
            </a:r>
            <a:r>
              <a:rPr lang="en-US" baseline="30000" dirty="0"/>
              <a:t>®</a:t>
            </a:r>
            <a:r>
              <a:rPr lang="en-US" dirty="0"/>
              <a:t>)</a:t>
            </a:r>
            <a:br>
              <a:rPr lang="en-US" dirty="0"/>
            </a:br>
            <a:r>
              <a:rPr lang="en-US" dirty="0"/>
              <a:t/>
            </a:r>
            <a:br>
              <a:rPr lang="en-US" dirty="0"/>
            </a:br>
            <a:r>
              <a:rPr lang="en-US" dirty="0"/>
              <a:t>Summary of 10</a:t>
            </a:r>
            <a:r>
              <a:rPr lang="en-US" baseline="30000" dirty="0"/>
              <a:t>th</a:t>
            </a:r>
            <a:r>
              <a:rPr lang="en-US" dirty="0"/>
              <a:t> Edition Changes</a:t>
            </a:r>
            <a:br>
              <a:rPr lang="en-US" dirty="0"/>
            </a:br>
            <a:endParaRPr lang="en-US" baseline="30000" dirty="0"/>
          </a:p>
        </p:txBody>
      </p:sp>
      <p:sp>
        <p:nvSpPr>
          <p:cNvPr id="3" name="Subtitle 2"/>
          <p:cNvSpPr>
            <a:spLocks noGrp="1"/>
          </p:cNvSpPr>
          <p:nvPr>
            <p:ph type="subTitle" idx="1"/>
          </p:nvPr>
        </p:nvSpPr>
        <p:spPr/>
        <p:txBody>
          <a:bodyPr/>
          <a:lstStyle/>
          <a:p>
            <a:r>
              <a:rPr lang="en-US" dirty="0"/>
              <a:t>September 2018</a:t>
            </a:r>
          </a:p>
        </p:txBody>
      </p:sp>
    </p:spTree>
    <p:extLst>
      <p:ext uri="{BB962C8B-B14F-4D97-AF65-F5344CB8AC3E}">
        <p14:creationId xmlns:p14="http://schemas.microsoft.com/office/powerpoint/2010/main" val="8734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14361" y="1019516"/>
            <a:ext cx="4452817" cy="5838484"/>
          </a:xfrm>
          <a:prstGeom prst="rect">
            <a:avLst/>
          </a:prstGeom>
        </p:spPr>
      </p:pic>
    </p:spTree>
    <p:extLst>
      <p:ext uri="{BB962C8B-B14F-4D97-AF65-F5344CB8AC3E}">
        <p14:creationId xmlns:p14="http://schemas.microsoft.com/office/powerpoint/2010/main" val="1936427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Chapter 2 Summary of changes</a:t>
            </a:r>
            <a:endParaRPr lang="en-GB" dirty="0"/>
          </a:p>
        </p:txBody>
      </p:sp>
      <p:sp>
        <p:nvSpPr>
          <p:cNvPr id="3" name="Content Placeholder 2"/>
          <p:cNvSpPr>
            <a:spLocks noGrp="1"/>
          </p:cNvSpPr>
          <p:nvPr>
            <p:ph idx="1"/>
          </p:nvPr>
        </p:nvSpPr>
        <p:spPr/>
        <p:txBody>
          <a:bodyPr>
            <a:normAutofit fontScale="92500" lnSpcReduction="10000"/>
          </a:bodyPr>
          <a:lstStyle/>
          <a:p>
            <a:r>
              <a:rPr lang="en-GB" sz="1800" b="0" dirty="0"/>
              <a:t>Drug-Assisted Intubation replaces RSI</a:t>
            </a:r>
          </a:p>
          <a:p>
            <a:endParaRPr lang="en-GB" sz="1800" b="0" dirty="0"/>
          </a:p>
          <a:p>
            <a:r>
              <a:rPr lang="en-GB" sz="1800" b="0" dirty="0"/>
              <a:t>(UK view of endotracheal intubation skill teaching)</a:t>
            </a:r>
          </a:p>
          <a:p>
            <a:endParaRPr lang="en-GB" sz="1800" b="0" dirty="0"/>
          </a:p>
          <a:p>
            <a:r>
              <a:rPr lang="en-GB" sz="1800" b="0" dirty="0"/>
              <a:t>Surgical </a:t>
            </a:r>
            <a:r>
              <a:rPr lang="en-GB" sz="1800" b="0" dirty="0" err="1"/>
              <a:t>cricothyroidotomy</a:t>
            </a:r>
            <a:endParaRPr lang="en-GB" sz="1800" b="0" dirty="0"/>
          </a:p>
          <a:p>
            <a:endParaRPr lang="en-GB" sz="1800" b="0" dirty="0"/>
          </a:p>
          <a:p>
            <a:endParaRPr lang="en-GB" sz="1800" b="0" dirty="0"/>
          </a:p>
          <a:p>
            <a:endParaRPr lang="en-GB" sz="1800" b="0" dirty="0"/>
          </a:p>
          <a:p>
            <a:pPr marL="0" indent="0">
              <a:buNone/>
            </a:pPr>
            <a:endParaRPr lang="en-GB" sz="1800" b="0" dirty="0"/>
          </a:p>
          <a:p>
            <a:pPr marL="0" indent="0">
              <a:buNone/>
            </a:pPr>
            <a:endParaRPr lang="en-GB" sz="1800" b="0" dirty="0"/>
          </a:p>
          <a:p>
            <a:pPr marL="0" indent="0">
              <a:buNone/>
            </a:pPr>
            <a:endParaRPr lang="en-GB" sz="1800" b="0" dirty="0"/>
          </a:p>
          <a:p>
            <a:pPr marL="0" indent="0">
              <a:buNone/>
            </a:pPr>
            <a:endParaRPr lang="en-GB" sz="1800" b="0" dirty="0"/>
          </a:p>
          <a:p>
            <a:pPr marL="0" indent="0">
              <a:buNone/>
            </a:pPr>
            <a:endParaRPr lang="en-GB" sz="1800" b="0" dirty="0"/>
          </a:p>
          <a:p>
            <a:pPr marL="0" indent="0">
              <a:buNone/>
            </a:pPr>
            <a:endParaRPr lang="en-GB" sz="1800" b="0" dirty="0"/>
          </a:p>
          <a:p>
            <a:pPr marL="0" indent="0">
              <a:buNone/>
            </a:pPr>
            <a:r>
              <a:rPr lang="en-GB" sz="1800" b="0" dirty="0"/>
              <a:t>Most trauma victims require the individual attention of an airway manager.</a:t>
            </a:r>
          </a:p>
          <a:p>
            <a:endParaRPr lang="en-GB" dirty="0"/>
          </a:p>
          <a:p>
            <a:endParaRPr lang="en-GB" dirty="0"/>
          </a:p>
        </p:txBody>
      </p:sp>
      <p:pic>
        <p:nvPicPr>
          <p:cNvPr id="5" name="Picture 4"/>
          <p:cNvPicPr>
            <a:picLocks noChangeAspect="1"/>
          </p:cNvPicPr>
          <p:nvPr/>
        </p:nvPicPr>
        <p:blipFill>
          <a:blip r:embed="rId2"/>
          <a:stretch>
            <a:fillRect/>
          </a:stretch>
        </p:blipFill>
        <p:spPr>
          <a:xfrm>
            <a:off x="1703583" y="4341225"/>
            <a:ext cx="5736833" cy="658425"/>
          </a:xfrm>
          <a:prstGeom prst="rect">
            <a:avLst/>
          </a:prstGeom>
        </p:spPr>
      </p:pic>
    </p:spTree>
    <p:extLst>
      <p:ext uri="{BB962C8B-B14F-4D97-AF65-F5344CB8AC3E}">
        <p14:creationId xmlns:p14="http://schemas.microsoft.com/office/powerpoint/2010/main" val="1032442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5097" y="1720840"/>
            <a:ext cx="8267307" cy="3508653"/>
          </a:xfrm>
          <a:prstGeom prst="rect">
            <a:avLst/>
          </a:prstGeom>
        </p:spPr>
        <p:txBody>
          <a:bodyPr wrap="square">
            <a:spAutoFit/>
          </a:bodyPr>
          <a:lstStyle/>
          <a:p>
            <a:r>
              <a:rPr lang="en-GB" sz="2200" b="1" dirty="0" err="1">
                <a:latin typeface="Arial" panose="020B0604020202020204" pitchFamily="34" charset="0"/>
                <a:cs typeface="Arial" panose="020B0604020202020204" pitchFamily="34" charset="0"/>
              </a:rPr>
              <a:t>Cricothyroidotomy</a:t>
            </a:r>
            <a:endParaRPr lang="en-GB" sz="22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STEP 6. Make a 2- to 3-cm </a:t>
            </a:r>
            <a:r>
              <a:rPr lang="en-GB" b="1" dirty="0">
                <a:latin typeface="Arial" panose="020B0604020202020204" pitchFamily="34" charset="0"/>
                <a:cs typeface="Arial" panose="020B0604020202020204" pitchFamily="34" charset="0"/>
              </a:rPr>
              <a:t>vertical</a:t>
            </a:r>
            <a:r>
              <a:rPr lang="en-GB" dirty="0">
                <a:latin typeface="Arial" panose="020B0604020202020204" pitchFamily="34" charset="0"/>
                <a:cs typeface="Arial" panose="020B0604020202020204" pitchFamily="34" charset="0"/>
              </a:rPr>
              <a:t> skin incision over the cricothyroid membrane and, using the non-dominant hand from a cranial direction, spread the skin edges to reduce bleeding. Re-identify the cricothyroid membrane and then incise through the membrane transversely. Caution: Do not cut or remove the cricoid and/or thyroid cartilages. </a:t>
            </a:r>
          </a:p>
          <a:p>
            <a:endParaRPr lang="en-GB"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ATLS provider manual p343 APPENDIX G  Skills.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UK guidelines </a:t>
            </a:r>
            <a:r>
              <a:rPr lang="en-GB" dirty="0">
                <a:latin typeface="Arial" panose="020B0604020202020204" pitchFamily="34" charset="0"/>
                <a:cs typeface="Arial" panose="020B0604020202020204" pitchFamily="34" charset="0"/>
              </a:rPr>
              <a:t>recommend the use of a </a:t>
            </a:r>
            <a:r>
              <a:rPr lang="en-GB" dirty="0" err="1">
                <a:latin typeface="Arial" panose="020B0604020202020204" pitchFamily="34" charset="0"/>
                <a:cs typeface="Arial" panose="020B0604020202020204" pitchFamily="34" charset="0"/>
              </a:rPr>
              <a:t>bougie</a:t>
            </a:r>
            <a:r>
              <a:rPr lang="en-GB" dirty="0">
                <a:latin typeface="Arial" panose="020B0604020202020204" pitchFamily="34" charset="0"/>
                <a:cs typeface="Arial" panose="020B0604020202020204" pitchFamily="34" charset="0"/>
              </a:rPr>
              <a:t> to aid insertion into trachea. </a:t>
            </a:r>
          </a:p>
        </p:txBody>
      </p:sp>
    </p:spTree>
    <p:extLst>
      <p:ext uri="{BB962C8B-B14F-4D97-AF65-F5344CB8AC3E}">
        <p14:creationId xmlns:p14="http://schemas.microsoft.com/office/powerpoint/2010/main" val="421144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079" y="2548080"/>
            <a:ext cx="8311491" cy="3447098"/>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Most trauma victims require the individual attention of an airway manager.</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team leader should establish the degree of practical expertise of the airway manager.</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If prehospital information suggests that the patient will require a definitive airway, it may be wise to draw up appropriate drugs for sedation and drug-assisted intubation before the patient arrives.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Equipment for managing the difficult airway should also be located within easy access of the resuscitation room.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Patients may require transfer to the CT scan, operating room, or ICU. Therefore, the team leader should clarify who will be responsible for managing a patient’s airway and ventilation after intubation. </a:t>
            </a:r>
          </a:p>
        </p:txBody>
      </p:sp>
      <p:pic>
        <p:nvPicPr>
          <p:cNvPr id="6" name="Content Placeholder 5"/>
          <p:cNvPicPr>
            <a:picLocks noGrp="1" noChangeAspect="1"/>
          </p:cNvPicPr>
          <p:nvPr>
            <p:ph idx="1"/>
          </p:nvPr>
        </p:nvPicPr>
        <p:blipFill>
          <a:blip r:embed="rId2"/>
          <a:stretch>
            <a:fillRect/>
          </a:stretch>
        </p:blipFill>
        <p:spPr>
          <a:xfrm>
            <a:off x="1511999" y="1450646"/>
            <a:ext cx="5742930" cy="658425"/>
          </a:xfrm>
          <a:prstGeom prst="rect">
            <a:avLst/>
          </a:prstGeom>
        </p:spPr>
      </p:pic>
    </p:spTree>
    <p:extLst>
      <p:ext uri="{BB962C8B-B14F-4D97-AF65-F5344CB8AC3E}">
        <p14:creationId xmlns:p14="http://schemas.microsoft.com/office/powerpoint/2010/main" val="1467255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9328" y="1021890"/>
            <a:ext cx="4502883" cy="5836110"/>
          </a:xfrm>
          <a:prstGeom prst="rect">
            <a:avLst/>
          </a:prstGeom>
        </p:spPr>
      </p:pic>
    </p:spTree>
    <p:extLst>
      <p:ext uri="{BB962C8B-B14F-4D97-AF65-F5344CB8AC3E}">
        <p14:creationId xmlns:p14="http://schemas.microsoft.com/office/powerpoint/2010/main" val="627457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752053"/>
          </a:xfrm>
        </p:spPr>
        <p:txBody>
          <a:bodyPr/>
          <a:lstStyle/>
          <a:p>
            <a:r>
              <a:rPr lang="en-GB" dirty="0">
                <a:latin typeface="Arial" panose="020B0604020202020204" pitchFamily="34" charset="0"/>
                <a:cs typeface="Arial" panose="020B0604020202020204" pitchFamily="34" charset="0"/>
              </a:rPr>
              <a:t>Chapter 3 Summary of changes</a:t>
            </a:r>
            <a:endParaRPr lang="en-GB" dirty="0"/>
          </a:p>
        </p:txBody>
      </p:sp>
      <p:sp>
        <p:nvSpPr>
          <p:cNvPr id="3" name="Content Placeholder 2"/>
          <p:cNvSpPr>
            <a:spLocks noGrp="1"/>
          </p:cNvSpPr>
          <p:nvPr>
            <p:ph idx="1"/>
          </p:nvPr>
        </p:nvSpPr>
        <p:spPr/>
        <p:txBody>
          <a:bodyPr>
            <a:normAutofit fontScale="92500" lnSpcReduction="20000"/>
          </a:bodyPr>
          <a:lstStyle/>
          <a:p>
            <a:r>
              <a:rPr lang="en-GB" sz="1800" b="0" dirty="0"/>
              <a:t>1 L warm fluid for initial resuscitation</a:t>
            </a:r>
          </a:p>
          <a:p>
            <a:endParaRPr lang="en-GB" sz="1800" b="0" dirty="0"/>
          </a:p>
          <a:p>
            <a:r>
              <a:rPr lang="en-GB" sz="1800" b="0" dirty="0"/>
              <a:t>Base excess added to Class of Hypovolemic Shock table</a:t>
            </a:r>
          </a:p>
          <a:p>
            <a:endParaRPr lang="en-GB" sz="1800" b="0" dirty="0"/>
          </a:p>
          <a:p>
            <a:r>
              <a:rPr lang="en-GB" sz="1800" b="0" dirty="0"/>
              <a:t>Blood and blood products used early</a:t>
            </a:r>
          </a:p>
          <a:p>
            <a:endParaRPr lang="en-GB" sz="1800" b="0" dirty="0"/>
          </a:p>
          <a:p>
            <a:r>
              <a:rPr lang="en-GB" sz="1800" b="0" dirty="0"/>
              <a:t>Coagulopathy</a:t>
            </a:r>
          </a:p>
          <a:p>
            <a:endParaRPr lang="en-GB" sz="1800" b="0" dirty="0"/>
          </a:p>
          <a:p>
            <a:r>
              <a:rPr lang="en-GB" sz="1800" b="0" dirty="0"/>
              <a:t>Tranexamic acid</a:t>
            </a:r>
          </a:p>
          <a:p>
            <a:endParaRPr lang="en-GB" sz="1800" b="0" dirty="0"/>
          </a:p>
          <a:p>
            <a:r>
              <a:rPr lang="en-GB" sz="1800" b="0" dirty="0"/>
              <a:t>Preferred site for adult IO access is the proximal </a:t>
            </a:r>
            <a:r>
              <a:rPr lang="en-GB" sz="1800" b="0" dirty="0" err="1"/>
              <a:t>humerus</a:t>
            </a:r>
            <a:endParaRPr lang="en-GB" sz="1800" b="0" dirty="0"/>
          </a:p>
          <a:p>
            <a:endParaRPr lang="en-GB" sz="1800" b="0" dirty="0"/>
          </a:p>
          <a:p>
            <a:endParaRPr lang="en-GB" sz="1800" b="0" dirty="0"/>
          </a:p>
          <a:p>
            <a:endParaRPr lang="en-GB" sz="1800" b="0" dirty="0"/>
          </a:p>
          <a:p>
            <a:pPr marL="0" indent="0">
              <a:buNone/>
            </a:pPr>
            <a:endParaRPr lang="en-GB" sz="1800" b="0" dirty="0">
              <a:latin typeface="Arial" panose="020B0604020202020204" pitchFamily="34" charset="0"/>
              <a:cs typeface="Arial" panose="020B0604020202020204" pitchFamily="34" charset="0"/>
            </a:endParaRPr>
          </a:p>
          <a:p>
            <a:pPr marL="0" indent="0">
              <a:buNone/>
            </a:pPr>
            <a:r>
              <a:rPr lang="en-GB" sz="1800" b="0" dirty="0">
                <a:latin typeface="Arial" panose="020B0604020202020204" pitchFamily="34" charset="0"/>
                <a:cs typeface="Arial" panose="020B0604020202020204" pitchFamily="34" charset="0"/>
              </a:rPr>
              <a:t>One of the most challenging situations a trauma team faces is managing a trauma victim who arrives in profound shock.</a:t>
            </a:r>
          </a:p>
          <a:p>
            <a:endParaRPr lang="en-GB" sz="1800" b="0" dirty="0"/>
          </a:p>
          <a:p>
            <a:endParaRPr lang="en-GB" sz="1800" b="0" dirty="0"/>
          </a:p>
          <a:p>
            <a:endParaRPr lang="en-GB" sz="1800" b="0" dirty="0"/>
          </a:p>
          <a:p>
            <a:pPr marL="0" indent="0">
              <a:buNone/>
            </a:pPr>
            <a:endParaRPr lang="en-GB" sz="1800" b="0" dirty="0"/>
          </a:p>
          <a:p>
            <a:endParaRPr lang="en-GB" sz="1800" b="0" dirty="0"/>
          </a:p>
          <a:p>
            <a:endParaRPr lang="en-GB" sz="1800" b="0" dirty="0"/>
          </a:p>
          <a:p>
            <a:endParaRPr lang="en-GB" sz="1800" b="0" dirty="0"/>
          </a:p>
          <a:p>
            <a:endParaRPr lang="en-GB" dirty="0"/>
          </a:p>
        </p:txBody>
      </p:sp>
      <p:pic>
        <p:nvPicPr>
          <p:cNvPr id="4" name="Picture 3"/>
          <p:cNvPicPr>
            <a:picLocks noChangeAspect="1"/>
          </p:cNvPicPr>
          <p:nvPr/>
        </p:nvPicPr>
        <p:blipFill>
          <a:blip r:embed="rId2"/>
          <a:stretch>
            <a:fillRect/>
          </a:stretch>
        </p:blipFill>
        <p:spPr>
          <a:xfrm>
            <a:off x="1672353" y="4641496"/>
            <a:ext cx="5736833" cy="652329"/>
          </a:xfrm>
          <a:prstGeom prst="rect">
            <a:avLst/>
          </a:prstGeom>
        </p:spPr>
      </p:pic>
    </p:spTree>
    <p:extLst>
      <p:ext uri="{BB962C8B-B14F-4D97-AF65-F5344CB8AC3E}">
        <p14:creationId xmlns:p14="http://schemas.microsoft.com/office/powerpoint/2010/main" val="230371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748" y="1093509"/>
            <a:ext cx="9136252" cy="5392615"/>
          </a:xfrm>
          <a:prstGeom prst="rect">
            <a:avLst/>
          </a:prstGeom>
        </p:spPr>
      </p:pic>
    </p:spTree>
    <p:extLst>
      <p:ext uri="{BB962C8B-B14F-4D97-AF65-F5344CB8AC3E}">
        <p14:creationId xmlns:p14="http://schemas.microsoft.com/office/powerpoint/2010/main" val="1276796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5970" y="1418437"/>
            <a:ext cx="8229600" cy="5047536"/>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Blood and blood products used early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Early resuscitation with blood and blood products must be considered in patients with evidence of class III and IV haemorrhage.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Early administration of blood products at a low ratio of packed red blood cells to plasma and platelets can prevent the development of coagulopathy and thrombocytopenia.</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Massive transfusion defined as &gt; 10 units </a:t>
            </a:r>
            <a:r>
              <a:rPr lang="en-GB" dirty="0" err="1">
                <a:latin typeface="Arial" panose="020B0604020202020204" pitchFamily="34" charset="0"/>
                <a:cs typeface="Arial" panose="020B0604020202020204" pitchFamily="34" charset="0"/>
              </a:rPr>
              <a:t>pRBC</a:t>
            </a:r>
            <a:r>
              <a:rPr lang="en-GB" dirty="0">
                <a:latin typeface="Arial" panose="020B0604020202020204" pitchFamily="34" charset="0"/>
                <a:cs typeface="Arial" panose="020B0604020202020204" pitchFamily="34" charset="0"/>
              </a:rPr>
              <a:t> in 24 hours or more than 4 units in 1 hour.</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Coagulopathy</a:t>
            </a: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Thromboeleastography</a:t>
            </a:r>
            <a:r>
              <a:rPr lang="en-GB" dirty="0">
                <a:latin typeface="Arial" panose="020B0604020202020204" pitchFamily="34" charset="0"/>
                <a:cs typeface="Arial" panose="020B0604020202020204" pitchFamily="34" charset="0"/>
              </a:rPr>
              <a:t> (TEG) and Rotational </a:t>
            </a:r>
            <a:r>
              <a:rPr lang="en-GB" dirty="0" err="1">
                <a:latin typeface="Arial" panose="020B0604020202020204" pitchFamily="34" charset="0"/>
                <a:cs typeface="Arial" panose="020B0604020202020204" pitchFamily="34" charset="0"/>
              </a:rPr>
              <a:t>thromboelastometry</a:t>
            </a:r>
            <a:r>
              <a:rPr lang="en-GB" dirty="0">
                <a:latin typeface="Arial" panose="020B0604020202020204" pitchFamily="34" charset="0"/>
                <a:cs typeface="Arial" panose="020B0604020202020204" pitchFamily="34" charset="0"/>
              </a:rPr>
              <a:t> (ROTEM) can be helpful in determining the clotting deficiency and appropriate blood components to correct the deficiency.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provider course emphasizes recognition and reversal of coagulopathy secondary to medication.</a:t>
            </a:r>
          </a:p>
          <a:p>
            <a:endParaRPr lang="en-GB" sz="2200" b="1" dirty="0">
              <a:latin typeface="Arial" panose="020B0604020202020204" pitchFamily="34" charset="0"/>
              <a:cs typeface="Arial" panose="020B0604020202020204" pitchFamily="34" charset="0"/>
            </a:endParaRPr>
          </a:p>
          <a:p>
            <a:endParaRPr lang="en-GB"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005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2319" y="1592567"/>
            <a:ext cx="8229600" cy="430887"/>
          </a:xfrm>
          <a:prstGeom prst="rect">
            <a:avLst/>
          </a:prstGeom>
        </p:spPr>
        <p:txBody>
          <a:bodyPr wrap="square">
            <a:spAutoFit/>
          </a:bodyPr>
          <a:lstStyle/>
          <a:p>
            <a:r>
              <a:rPr lang="en-GB" sz="2200" b="1" dirty="0" err="1">
                <a:latin typeface="Arial" panose="020B0604020202020204" pitchFamily="34" charset="0"/>
                <a:cs typeface="Arial" panose="020B0604020202020204" pitchFamily="34" charset="0"/>
              </a:rPr>
              <a:t>Tranexamic</a:t>
            </a:r>
            <a:r>
              <a:rPr lang="en-GB" sz="2200" b="1" dirty="0">
                <a:latin typeface="Arial" panose="020B0604020202020204" pitchFamily="34" charset="0"/>
                <a:cs typeface="Arial" panose="020B0604020202020204" pitchFamily="34" charset="0"/>
              </a:rPr>
              <a:t> acid</a:t>
            </a:r>
          </a:p>
        </p:txBody>
      </p:sp>
      <p:sp>
        <p:nvSpPr>
          <p:cNvPr id="11" name="Rectangle 10"/>
          <p:cNvSpPr/>
          <p:nvPr/>
        </p:nvSpPr>
        <p:spPr>
          <a:xfrm>
            <a:off x="425970" y="2082344"/>
            <a:ext cx="8303251" cy="1754326"/>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Some jurisdictions administer tranexamic acid in prehospital setting to severely injured patients in response to studies that demonstrated improved survival when this drug (1 gram) is </a:t>
            </a:r>
            <a:r>
              <a:rPr lang="en-GB" b="1" dirty="0">
                <a:latin typeface="Arial" panose="020B0604020202020204" pitchFamily="34" charset="0"/>
                <a:cs typeface="Arial" panose="020B0604020202020204" pitchFamily="34" charset="0"/>
              </a:rPr>
              <a:t>administered within 3 hours of injury</a:t>
            </a:r>
            <a:r>
              <a:rPr lang="en-GB"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first dose is usually given over 10 minutes </a:t>
            </a:r>
            <a:r>
              <a:rPr lang="en-GB" dirty="0">
                <a:latin typeface="Arial" panose="020B0604020202020204" pitchFamily="34" charset="0"/>
                <a:cs typeface="Arial" panose="020B0604020202020204" pitchFamily="34" charset="0"/>
              </a:rPr>
              <a:t>and is administered in the field.</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follow up dose of 1 gram is given over 8 hours. </a:t>
            </a:r>
          </a:p>
        </p:txBody>
      </p:sp>
      <p:sp>
        <p:nvSpPr>
          <p:cNvPr id="12" name="Rectangle 11"/>
          <p:cNvSpPr/>
          <p:nvPr/>
        </p:nvSpPr>
        <p:spPr>
          <a:xfrm>
            <a:off x="425968" y="4104919"/>
            <a:ext cx="8229599" cy="430887"/>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IO Access: </a:t>
            </a:r>
            <a:r>
              <a:rPr lang="en-GB" sz="2200" b="1" dirty="0" err="1">
                <a:latin typeface="Arial" panose="020B0604020202020204" pitchFamily="34" charset="0"/>
                <a:cs typeface="Arial" panose="020B0604020202020204" pitchFamily="34" charset="0"/>
              </a:rPr>
              <a:t>Humerus</a:t>
            </a:r>
            <a:endParaRPr lang="en-GB" sz="2200" b="1" dirty="0">
              <a:latin typeface="Arial" panose="020B0604020202020204" pitchFamily="34" charset="0"/>
              <a:cs typeface="Arial" panose="020B0604020202020204" pitchFamily="34" charset="0"/>
            </a:endParaRPr>
          </a:p>
        </p:txBody>
      </p:sp>
      <p:sp>
        <p:nvSpPr>
          <p:cNvPr id="13" name="Rectangle 12"/>
          <p:cNvSpPr/>
          <p:nvPr/>
        </p:nvSpPr>
        <p:spPr>
          <a:xfrm>
            <a:off x="425967" y="4665249"/>
            <a:ext cx="8229599" cy="1200329"/>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 adults recommended IO access site is the proximal </a:t>
            </a:r>
            <a:r>
              <a:rPr lang="en-GB" dirty="0" err="1">
                <a:latin typeface="Arial" panose="020B0604020202020204" pitchFamily="34" charset="0"/>
                <a:cs typeface="Arial" panose="020B0604020202020204" pitchFamily="34" charset="0"/>
              </a:rPr>
              <a:t>humerus</a:t>
            </a:r>
            <a:r>
              <a:rPr lang="en-GB"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Less painful</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Better circulation time</a:t>
            </a:r>
          </a:p>
          <a:p>
            <a:r>
              <a:rPr lang="en-GB" i="1" dirty="0">
                <a:latin typeface="Arial" panose="020B0604020202020204" pitchFamily="34" charset="0"/>
                <a:cs typeface="Arial" panose="020B0604020202020204" pitchFamily="34" charset="0"/>
              </a:rPr>
              <a:t>Provider manual APPENDIX G Skills p351 </a:t>
            </a:r>
          </a:p>
        </p:txBody>
      </p:sp>
    </p:spTree>
    <p:extLst>
      <p:ext uri="{BB962C8B-B14F-4D97-AF65-F5344CB8AC3E}">
        <p14:creationId xmlns:p14="http://schemas.microsoft.com/office/powerpoint/2010/main" val="16969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1129" y="1065012"/>
            <a:ext cx="8229600" cy="5586145"/>
          </a:xfrm>
          <a:prstGeom prst="rect">
            <a:avLst/>
          </a:prstGeom>
        </p:spPr>
        <p:txBody>
          <a:bodyPr wrap="square">
            <a:spAutoFit/>
          </a:bodyPr>
          <a:lstStyle/>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One of the most challenging situations a trauma team faces is managing a trauma victim who arrives in profound shock.</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team leader must direct the team decisively and calmly, using ATLS principles.</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Identifying and controlling the site of haemorrhage with simultaneous resuscitation involves coordinating multiple efforts.</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team leader must ensure that rapid intravenous access is obtained even in challenging patients.</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decision to activate the massive transfusion protocol should be made early to avoid the lethal triad of coagulopathy, hypothermia, and acidosis.</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team must be aware of the amount of fluid and blood products administered, as well as the patient’s physiological response, and make necessary adjustments.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team leader ensures that the areas of external haemorrhage are controlled and determines when to perform adjuncts such as chest x-ray, pelvic x-ray, FAST, and/or diagnostic peritoneal lavage (DPL).</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Decisions regarding surgery or </a:t>
            </a:r>
            <a:r>
              <a:rPr lang="en-GB" sz="1600" dirty="0" err="1">
                <a:latin typeface="Arial" panose="020B0604020202020204" pitchFamily="34" charset="0"/>
                <a:cs typeface="Arial" panose="020B0604020202020204" pitchFamily="34" charset="0"/>
              </a:rPr>
              <a:t>angioembolization</a:t>
            </a:r>
            <a:r>
              <a:rPr lang="en-GB" sz="1600" dirty="0">
                <a:latin typeface="Arial" panose="020B0604020202020204" pitchFamily="34" charset="0"/>
                <a:cs typeface="Arial" panose="020B0604020202020204" pitchFamily="34" charset="0"/>
              </a:rPr>
              <a:t> should be made as quickly as possible and the necessary consultants involved.</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When required services are unavailable, the trauma team arranges for rapid, safe transfer to definitive care. </a:t>
            </a:r>
          </a:p>
        </p:txBody>
      </p:sp>
      <p:pic>
        <p:nvPicPr>
          <p:cNvPr id="6" name="Content Placeholder 5"/>
          <p:cNvPicPr>
            <a:picLocks noGrp="1" noChangeAspect="1"/>
          </p:cNvPicPr>
          <p:nvPr>
            <p:ph idx="1"/>
          </p:nvPr>
        </p:nvPicPr>
        <p:blipFill>
          <a:blip r:embed="rId2"/>
          <a:stretch>
            <a:fillRect/>
          </a:stretch>
        </p:blipFill>
        <p:spPr>
          <a:xfrm>
            <a:off x="1467913" y="205293"/>
            <a:ext cx="5736833" cy="652329"/>
          </a:xfrm>
          <a:prstGeom prst="rect">
            <a:avLst/>
          </a:prstGeom>
        </p:spPr>
      </p:pic>
    </p:spTree>
    <p:extLst>
      <p:ext uri="{BB962C8B-B14F-4D97-AF65-F5344CB8AC3E}">
        <p14:creationId xmlns:p14="http://schemas.microsoft.com/office/powerpoint/2010/main" val="1257267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Introduction</a:t>
            </a:r>
          </a:p>
        </p:txBody>
      </p:sp>
      <p:sp>
        <p:nvSpPr>
          <p:cNvPr id="3" name="Content Placeholder 2"/>
          <p:cNvSpPr>
            <a:spLocks noGrp="1"/>
          </p:cNvSpPr>
          <p:nvPr>
            <p:ph idx="1"/>
          </p:nvPr>
        </p:nvSpPr>
        <p:spPr/>
        <p:txBody>
          <a:bodyPr>
            <a:normAutofit/>
          </a:bodyPr>
          <a:lstStyle/>
          <a:p>
            <a:pPr marL="0" indent="0">
              <a:buNone/>
            </a:pPr>
            <a:r>
              <a:rPr lang="en-US" dirty="0"/>
              <a:t>New to 10th Edition:</a:t>
            </a:r>
          </a:p>
          <a:p>
            <a:pPr lvl="1"/>
            <a:endParaRPr lang="en-GB" dirty="0"/>
          </a:p>
          <a:p>
            <a:pPr lvl="1">
              <a:buFont typeface="Arial" panose="020B0604020202020204" pitchFamily="34" charset="0"/>
              <a:buChar char="•"/>
            </a:pPr>
            <a:r>
              <a:rPr lang="en-GB" dirty="0"/>
              <a:t>UK </a:t>
            </a:r>
            <a:r>
              <a:rPr lang="en-GB" b="1" dirty="0"/>
              <a:t>m-learning</a:t>
            </a:r>
            <a:r>
              <a:rPr lang="en-GB" dirty="0"/>
              <a:t> Course</a:t>
            </a:r>
          </a:p>
          <a:p>
            <a:pPr lvl="1">
              <a:buFont typeface="Arial" panose="020B0604020202020204" pitchFamily="34" charset="0"/>
              <a:buChar char="•"/>
            </a:pPr>
            <a:r>
              <a:rPr lang="en-GB" dirty="0"/>
              <a:t>UK</a:t>
            </a:r>
            <a:r>
              <a:rPr lang="en-GB" b="1" dirty="0"/>
              <a:t> Scenario stations</a:t>
            </a:r>
            <a:r>
              <a:rPr lang="en-GB" dirty="0"/>
              <a:t>: Completely revised skills stations based on unfolding scenarios (contextualised learning).</a:t>
            </a:r>
          </a:p>
          <a:p>
            <a:pPr lvl="1"/>
            <a:r>
              <a:rPr lang="en-GB" dirty="0"/>
              <a:t>New Chapter focusing on </a:t>
            </a:r>
            <a:r>
              <a:rPr lang="en-GB" b="1" dirty="0"/>
              <a:t>Team</a:t>
            </a:r>
            <a:r>
              <a:rPr lang="en-GB" dirty="0"/>
              <a:t> Resource Management in ATLS. </a:t>
            </a:r>
          </a:p>
          <a:p>
            <a:pPr lvl="1"/>
            <a:r>
              <a:rPr lang="en-GB" dirty="0"/>
              <a:t>All chapters contain section focusing on </a:t>
            </a:r>
            <a:r>
              <a:rPr lang="en-GB" b="1" dirty="0"/>
              <a:t>teamwork</a:t>
            </a:r>
            <a:r>
              <a:rPr lang="en-GB" dirty="0"/>
              <a:t> as it relates to the chapter.</a:t>
            </a:r>
          </a:p>
          <a:p>
            <a:pPr lvl="1"/>
            <a:r>
              <a:rPr lang="en-GB" dirty="0"/>
              <a:t>All chapters contain section identifying </a:t>
            </a:r>
            <a:r>
              <a:rPr lang="en-GB" b="1" dirty="0"/>
              <a:t>pitfalls</a:t>
            </a:r>
            <a:r>
              <a:rPr lang="en-GB" dirty="0"/>
              <a:t> and possible preventative measures to avoid the pitfall.</a:t>
            </a:r>
          </a:p>
          <a:p>
            <a:pPr lvl="1"/>
            <a:r>
              <a:rPr lang="en-GB" dirty="0"/>
              <a:t>Addition of skills in </a:t>
            </a:r>
            <a:r>
              <a:rPr lang="en-GB" b="1" dirty="0"/>
              <a:t>local haemorrhage control </a:t>
            </a:r>
            <a:r>
              <a:rPr lang="en-GB" dirty="0"/>
              <a:t>including wound packing and application of a tourniquet.</a:t>
            </a:r>
          </a:p>
          <a:p>
            <a:pPr lvl="1"/>
            <a:r>
              <a:rPr lang="en-GB" dirty="0"/>
              <a:t>Update of terminology for spinal immobilization to </a:t>
            </a:r>
            <a:r>
              <a:rPr lang="en-GB" b="1" dirty="0"/>
              <a:t>restriction of spinal motion</a:t>
            </a:r>
            <a:r>
              <a:rPr lang="en-GB" dirty="0"/>
              <a:t>.</a:t>
            </a:r>
            <a:endParaRPr lang="en-US" dirty="0">
              <a:latin typeface="Arial" pitchFamily="34" charset="0"/>
              <a:cs typeface="Arial" pitchFamily="34" charset="0"/>
            </a:endParaRPr>
          </a:p>
        </p:txBody>
      </p:sp>
    </p:spTree>
    <p:extLst>
      <p:ext uri="{BB962C8B-B14F-4D97-AF65-F5344CB8AC3E}">
        <p14:creationId xmlns:p14="http://schemas.microsoft.com/office/powerpoint/2010/main" val="355401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09770" y="1021082"/>
            <a:ext cx="4461999" cy="5836918"/>
          </a:xfrm>
          <a:prstGeom prst="rect">
            <a:avLst/>
          </a:prstGeom>
        </p:spPr>
      </p:pic>
    </p:spTree>
    <p:extLst>
      <p:ext uri="{BB962C8B-B14F-4D97-AF65-F5344CB8AC3E}">
        <p14:creationId xmlns:p14="http://schemas.microsoft.com/office/powerpoint/2010/main" val="1583539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676639"/>
          </a:xfrm>
        </p:spPr>
        <p:txBody>
          <a:bodyPr/>
          <a:lstStyle/>
          <a:p>
            <a:r>
              <a:rPr lang="en-GB" dirty="0">
                <a:latin typeface="Arial" panose="020B0604020202020204" pitchFamily="34" charset="0"/>
                <a:cs typeface="Arial" panose="020B0604020202020204" pitchFamily="34" charset="0"/>
              </a:rPr>
              <a:t>Chapter 4 Summary of changes</a:t>
            </a:r>
            <a:endParaRPr lang="en-GB" dirty="0"/>
          </a:p>
        </p:txBody>
      </p:sp>
      <p:sp>
        <p:nvSpPr>
          <p:cNvPr id="3" name="Content Placeholder 2"/>
          <p:cNvSpPr>
            <a:spLocks noGrp="1"/>
          </p:cNvSpPr>
          <p:nvPr>
            <p:ph idx="1"/>
          </p:nvPr>
        </p:nvSpPr>
        <p:spPr>
          <a:xfrm>
            <a:off x="425970" y="1159497"/>
            <a:ext cx="8229600" cy="4901334"/>
          </a:xfrm>
        </p:spPr>
        <p:txBody>
          <a:bodyPr>
            <a:normAutofit lnSpcReduction="10000"/>
          </a:bodyPr>
          <a:lstStyle/>
          <a:p>
            <a:r>
              <a:rPr lang="en-GB" sz="1800" b="0" dirty="0"/>
              <a:t>Primary Survey: life-threatening injuries </a:t>
            </a:r>
          </a:p>
          <a:p>
            <a:pPr lvl="1"/>
            <a:r>
              <a:rPr lang="en-GB" sz="1400" b="0" dirty="0"/>
              <a:t>Tracheobronchial injuries included</a:t>
            </a:r>
          </a:p>
          <a:p>
            <a:pPr lvl="1"/>
            <a:r>
              <a:rPr lang="en-GB" sz="1400" b="0" dirty="0"/>
              <a:t>Flail chest removed</a:t>
            </a:r>
          </a:p>
          <a:p>
            <a:pPr lvl="1"/>
            <a:endParaRPr lang="en-GB" sz="1400" b="0" dirty="0"/>
          </a:p>
          <a:p>
            <a:r>
              <a:rPr lang="en-GB" sz="1800" b="0" dirty="0"/>
              <a:t>Diagnosis and decompression of tension pneumothorax</a:t>
            </a:r>
          </a:p>
          <a:p>
            <a:endParaRPr lang="en-GB" sz="1800" b="0" dirty="0"/>
          </a:p>
          <a:p>
            <a:r>
              <a:rPr lang="en-GB" sz="1800" b="0" dirty="0"/>
              <a:t>Algorithm for Traumatic Circulatory Arrest</a:t>
            </a:r>
          </a:p>
          <a:p>
            <a:endParaRPr lang="en-GB" sz="1800" b="0" dirty="0"/>
          </a:p>
          <a:p>
            <a:r>
              <a:rPr lang="en-GB" sz="1800" b="0" dirty="0"/>
              <a:t>Chest tube size for </a:t>
            </a:r>
            <a:r>
              <a:rPr lang="en-GB" sz="1800" b="0" dirty="0" err="1"/>
              <a:t>haemothorax</a:t>
            </a:r>
            <a:r>
              <a:rPr lang="en-GB" sz="1800" b="0" dirty="0"/>
              <a:t> changed</a:t>
            </a:r>
          </a:p>
          <a:p>
            <a:endParaRPr lang="en-GB" sz="1800" b="0" dirty="0"/>
          </a:p>
          <a:p>
            <a:r>
              <a:rPr lang="en-GB" sz="1800" b="0" dirty="0"/>
              <a:t>Medical management of aortic rupture; 𝛽-blocker</a:t>
            </a:r>
          </a:p>
          <a:p>
            <a:endParaRPr lang="en-GB" sz="1800" b="0" dirty="0"/>
          </a:p>
          <a:p>
            <a:endParaRPr lang="en-GB" sz="1800" b="0" dirty="0"/>
          </a:p>
          <a:p>
            <a:endParaRPr lang="en-GB" sz="1800" b="0" dirty="0"/>
          </a:p>
          <a:p>
            <a:pPr marL="0" indent="0">
              <a:buNone/>
            </a:pPr>
            <a:r>
              <a:rPr lang="en-GB" sz="1900" b="0" dirty="0">
                <a:latin typeface="Arial" panose="020B0604020202020204" pitchFamily="34" charset="0"/>
                <a:cs typeface="Arial" panose="020B0604020202020204" pitchFamily="34" charset="0"/>
              </a:rPr>
              <a:t>The team leader must quickly establish the competencies of team members in performing needle decompression and chest drainage techniques.</a:t>
            </a:r>
            <a:endParaRPr lang="en-GB" sz="1900" b="0" dirty="0"/>
          </a:p>
          <a:p>
            <a:endParaRPr lang="en-GB" dirty="0"/>
          </a:p>
        </p:txBody>
      </p:sp>
      <p:pic>
        <p:nvPicPr>
          <p:cNvPr id="4" name="Picture 3"/>
          <p:cNvPicPr>
            <a:picLocks noChangeAspect="1"/>
          </p:cNvPicPr>
          <p:nvPr/>
        </p:nvPicPr>
        <p:blipFill>
          <a:blip r:embed="rId2"/>
          <a:stretch>
            <a:fillRect/>
          </a:stretch>
        </p:blipFill>
        <p:spPr>
          <a:xfrm>
            <a:off x="1672353" y="4412662"/>
            <a:ext cx="5736833" cy="658425"/>
          </a:xfrm>
          <a:prstGeom prst="rect">
            <a:avLst/>
          </a:prstGeom>
        </p:spPr>
      </p:pic>
    </p:spTree>
    <p:extLst>
      <p:ext uri="{BB962C8B-B14F-4D97-AF65-F5344CB8AC3E}">
        <p14:creationId xmlns:p14="http://schemas.microsoft.com/office/powerpoint/2010/main" val="157438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4078" y="1687971"/>
            <a:ext cx="8311492" cy="4636141"/>
          </a:xfrm>
          <a:prstGeom prst="rect">
            <a:avLst/>
          </a:prstGeom>
        </p:spPr>
        <p:txBody>
          <a:bodyPr wrap="square">
            <a:spAutoFit/>
          </a:bodyPr>
          <a:lstStyle/>
          <a:p>
            <a:pPr lvl="0" defTabSz="914400">
              <a:lnSpc>
                <a:spcPct val="90000"/>
              </a:lnSpc>
              <a:spcBef>
                <a:spcPts val="1000"/>
              </a:spcBef>
            </a:pPr>
            <a:r>
              <a:rPr lang="en-US" sz="2200" b="1" dirty="0">
                <a:solidFill>
                  <a:prstClr val="black"/>
                </a:solidFill>
                <a:latin typeface="Arial" panose="020B0604020202020204" pitchFamily="34" charset="0"/>
                <a:cs typeface="Arial" panose="020B0604020202020204" pitchFamily="34" charset="0"/>
              </a:rPr>
              <a:t>Primary Survey: life-threatening injuries</a:t>
            </a:r>
          </a:p>
          <a:p>
            <a:pPr marL="228600" lvl="0" indent="-228600" defTabSz="914400">
              <a:lnSpc>
                <a:spcPct val="90000"/>
              </a:lnSpc>
              <a:spcBef>
                <a:spcPts val="1000"/>
              </a:spcBef>
              <a:buFont typeface="Arial"/>
              <a:buChar char="•"/>
            </a:pPr>
            <a:endParaRPr lang="en-US" sz="2200" b="1" dirty="0">
              <a:solidFill>
                <a:prstClr val="black"/>
              </a:solidFill>
              <a:latin typeface="Arial" panose="020B0604020202020204" pitchFamily="34" charset="0"/>
              <a:cs typeface="Arial" panose="020B0604020202020204" pitchFamily="34" charset="0"/>
            </a:endParaRPr>
          </a:p>
          <a:p>
            <a:pPr marL="228600" lvl="0" indent="-228600" defTabSz="914400">
              <a:lnSpc>
                <a:spcPct val="90000"/>
              </a:lnSpc>
              <a:spcBef>
                <a:spcPts val="1000"/>
              </a:spcBef>
              <a:buFont typeface="Arial"/>
              <a:buChar char="•"/>
            </a:pPr>
            <a:r>
              <a:rPr lang="en-US" sz="2200" b="1" dirty="0">
                <a:solidFill>
                  <a:prstClr val="black"/>
                </a:solidFill>
                <a:latin typeface="Arial" panose="020B0604020202020204" pitchFamily="34" charset="0"/>
                <a:cs typeface="Arial" panose="020B0604020202020204" pitchFamily="34" charset="0"/>
              </a:rPr>
              <a:t>Airway</a:t>
            </a:r>
          </a:p>
          <a:p>
            <a:pPr marL="685800" lvl="1" indent="-228600" defTabSz="914400">
              <a:lnSpc>
                <a:spcPct val="90000"/>
              </a:lnSpc>
              <a:spcBef>
                <a:spcPts val="500"/>
              </a:spcBef>
              <a:buFont typeface="Arial"/>
              <a:buChar char="•"/>
            </a:pPr>
            <a:r>
              <a:rPr lang="en-US" dirty="0">
                <a:solidFill>
                  <a:prstClr val="black"/>
                </a:solidFill>
                <a:latin typeface="Arial" panose="020B0604020202020204" pitchFamily="34" charset="0"/>
                <a:cs typeface="Arial" panose="020B0604020202020204" pitchFamily="34" charset="0"/>
              </a:rPr>
              <a:t>Airway obstruction (</a:t>
            </a:r>
            <a:r>
              <a:rPr lang="en-US" dirty="0" err="1">
                <a:solidFill>
                  <a:prstClr val="black"/>
                </a:solidFill>
                <a:latin typeface="Arial" panose="020B0604020202020204" pitchFamily="34" charset="0"/>
                <a:cs typeface="Arial" panose="020B0604020202020204" pitchFamily="34" charset="0"/>
              </a:rPr>
              <a:t>laryngotracheal</a:t>
            </a:r>
            <a:r>
              <a:rPr lang="en-US" dirty="0">
                <a:solidFill>
                  <a:prstClr val="black"/>
                </a:solidFill>
                <a:latin typeface="Arial" panose="020B0604020202020204" pitchFamily="34" charset="0"/>
                <a:cs typeface="Arial" panose="020B0604020202020204" pitchFamily="34" charset="0"/>
              </a:rPr>
              <a:t> injury)</a:t>
            </a:r>
          </a:p>
          <a:p>
            <a:pPr marL="685800" lvl="1" indent="-228600" defTabSz="914400">
              <a:lnSpc>
                <a:spcPct val="90000"/>
              </a:lnSpc>
              <a:spcBef>
                <a:spcPts val="500"/>
              </a:spcBef>
              <a:buFont typeface="Arial"/>
              <a:buChar char="•"/>
            </a:pPr>
            <a:r>
              <a:rPr lang="en-US" dirty="0">
                <a:solidFill>
                  <a:prstClr val="black"/>
                </a:solidFill>
                <a:latin typeface="Arial" panose="020B0604020202020204" pitchFamily="34" charset="0"/>
                <a:cs typeface="Arial" panose="020B0604020202020204" pitchFamily="34" charset="0"/>
              </a:rPr>
              <a:t>Tracheobronchial tree injury</a:t>
            </a:r>
          </a:p>
          <a:p>
            <a:pPr marL="228600" lvl="0" indent="-228600" defTabSz="914400">
              <a:lnSpc>
                <a:spcPct val="90000"/>
              </a:lnSpc>
              <a:spcBef>
                <a:spcPts val="1000"/>
              </a:spcBef>
              <a:buFont typeface="Arial"/>
              <a:buChar char="•"/>
            </a:pPr>
            <a:r>
              <a:rPr lang="en-US" sz="2200" b="1" dirty="0">
                <a:solidFill>
                  <a:prstClr val="black"/>
                </a:solidFill>
                <a:latin typeface="Arial" panose="020B0604020202020204" pitchFamily="34" charset="0"/>
                <a:cs typeface="Arial" panose="020B0604020202020204" pitchFamily="34" charset="0"/>
              </a:rPr>
              <a:t>Breathing</a:t>
            </a:r>
          </a:p>
          <a:p>
            <a:pPr marL="685800" lvl="1" indent="-228600" defTabSz="914400">
              <a:lnSpc>
                <a:spcPct val="90000"/>
              </a:lnSpc>
              <a:spcBef>
                <a:spcPts val="500"/>
              </a:spcBef>
              <a:buFont typeface="Arial"/>
              <a:buChar char="•"/>
            </a:pPr>
            <a:r>
              <a:rPr lang="en-US" dirty="0">
                <a:solidFill>
                  <a:prstClr val="black"/>
                </a:solidFill>
                <a:latin typeface="Arial" panose="020B0604020202020204" pitchFamily="34" charset="0"/>
                <a:cs typeface="Arial" panose="020B0604020202020204" pitchFamily="34" charset="0"/>
              </a:rPr>
              <a:t>Tension pneumothorax</a:t>
            </a:r>
          </a:p>
          <a:p>
            <a:pPr marL="685800" lvl="1" indent="-228600" defTabSz="914400">
              <a:lnSpc>
                <a:spcPct val="90000"/>
              </a:lnSpc>
              <a:spcBef>
                <a:spcPts val="500"/>
              </a:spcBef>
              <a:buFont typeface="Arial"/>
              <a:buChar char="•"/>
            </a:pPr>
            <a:r>
              <a:rPr lang="en-US" dirty="0">
                <a:solidFill>
                  <a:prstClr val="black"/>
                </a:solidFill>
                <a:latin typeface="Arial" panose="020B0604020202020204" pitchFamily="34" charset="0"/>
                <a:cs typeface="Arial" panose="020B0604020202020204" pitchFamily="34" charset="0"/>
              </a:rPr>
              <a:t>Open pneumothorax</a:t>
            </a:r>
          </a:p>
          <a:p>
            <a:pPr marL="228600" lvl="0" indent="-228600" defTabSz="914400">
              <a:lnSpc>
                <a:spcPct val="90000"/>
              </a:lnSpc>
              <a:spcBef>
                <a:spcPts val="1000"/>
              </a:spcBef>
              <a:buFont typeface="Arial"/>
              <a:buChar char="•"/>
            </a:pPr>
            <a:r>
              <a:rPr lang="en-US" sz="2200" b="1" dirty="0">
                <a:solidFill>
                  <a:prstClr val="black"/>
                </a:solidFill>
                <a:latin typeface="Arial" panose="020B0604020202020204" pitchFamily="34" charset="0"/>
                <a:cs typeface="Arial" panose="020B0604020202020204" pitchFamily="34" charset="0"/>
              </a:rPr>
              <a:t>Circulation</a:t>
            </a:r>
          </a:p>
          <a:p>
            <a:pPr marL="685800" lvl="1" indent="-228600" defTabSz="914400">
              <a:lnSpc>
                <a:spcPct val="90000"/>
              </a:lnSpc>
              <a:spcBef>
                <a:spcPts val="500"/>
              </a:spcBef>
              <a:buFont typeface="Arial"/>
              <a:buChar char="•"/>
            </a:pPr>
            <a:r>
              <a:rPr lang="en-US" dirty="0">
                <a:solidFill>
                  <a:prstClr val="black"/>
                </a:solidFill>
                <a:latin typeface="Arial" panose="020B0604020202020204" pitchFamily="34" charset="0"/>
                <a:cs typeface="Arial" panose="020B0604020202020204" pitchFamily="34" charset="0"/>
              </a:rPr>
              <a:t>Massive </a:t>
            </a:r>
            <a:r>
              <a:rPr lang="en-US" dirty="0" err="1">
                <a:solidFill>
                  <a:prstClr val="black"/>
                </a:solidFill>
                <a:latin typeface="Arial" panose="020B0604020202020204" pitchFamily="34" charset="0"/>
                <a:cs typeface="Arial" panose="020B0604020202020204" pitchFamily="34" charset="0"/>
              </a:rPr>
              <a:t>haemothorax</a:t>
            </a:r>
            <a:endParaRPr lang="en-US" dirty="0">
              <a:solidFill>
                <a:prstClr val="black"/>
              </a:solidFill>
              <a:latin typeface="Arial" panose="020B0604020202020204" pitchFamily="34" charset="0"/>
              <a:cs typeface="Arial" panose="020B0604020202020204" pitchFamily="34" charset="0"/>
            </a:endParaRPr>
          </a:p>
          <a:p>
            <a:pPr marL="685800" lvl="1" indent="-228600" defTabSz="914400">
              <a:lnSpc>
                <a:spcPct val="90000"/>
              </a:lnSpc>
              <a:spcBef>
                <a:spcPts val="500"/>
              </a:spcBef>
              <a:buFont typeface="Arial"/>
              <a:buChar char="•"/>
            </a:pPr>
            <a:r>
              <a:rPr lang="en-US" dirty="0">
                <a:solidFill>
                  <a:prstClr val="black"/>
                </a:solidFill>
                <a:latin typeface="Arial" panose="020B0604020202020204" pitchFamily="34" charset="0"/>
                <a:cs typeface="Arial" panose="020B0604020202020204" pitchFamily="34" charset="0"/>
              </a:rPr>
              <a:t>Cardiac tamponade</a:t>
            </a:r>
          </a:p>
          <a:p>
            <a:pPr marL="685800" lvl="1" indent="-228600" defTabSz="914400">
              <a:lnSpc>
                <a:spcPct val="90000"/>
              </a:lnSpc>
              <a:spcBef>
                <a:spcPts val="500"/>
              </a:spcBef>
              <a:buFont typeface="Arial"/>
              <a:buChar char="•"/>
            </a:pPr>
            <a:endParaRPr lang="en-US" dirty="0">
              <a:solidFill>
                <a:prstClr val="black"/>
              </a:solidFill>
              <a:latin typeface="Arial" panose="020B0604020202020204" pitchFamily="34" charset="0"/>
              <a:cs typeface="Arial" panose="020B0604020202020204" pitchFamily="34" charset="0"/>
            </a:endParaRPr>
          </a:p>
          <a:p>
            <a:pPr marL="685800" lvl="1" indent="-228600" defTabSz="914400">
              <a:lnSpc>
                <a:spcPct val="90000"/>
              </a:lnSpc>
              <a:spcBef>
                <a:spcPts val="500"/>
              </a:spcBef>
              <a:buFont typeface="Arial"/>
              <a:buChar char="•"/>
            </a:pPr>
            <a:r>
              <a:rPr lang="en-US" dirty="0">
                <a:solidFill>
                  <a:prstClr val="black"/>
                </a:solidFill>
                <a:latin typeface="Arial" panose="020B0604020202020204" pitchFamily="34" charset="0"/>
                <a:cs typeface="Arial" panose="020B0604020202020204" pitchFamily="34" charset="0"/>
              </a:rPr>
              <a:t>Traumatic Circulatory Arrest</a:t>
            </a:r>
          </a:p>
        </p:txBody>
      </p:sp>
    </p:spTree>
    <p:extLst>
      <p:ext uri="{BB962C8B-B14F-4D97-AF65-F5344CB8AC3E}">
        <p14:creationId xmlns:p14="http://schemas.microsoft.com/office/powerpoint/2010/main" val="68584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5970" y="1564925"/>
            <a:ext cx="8229600" cy="3754874"/>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Tension pneumothorax</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When ultrasound is available, tension pneumothorax can be diagnosed using an extended FAST (</a:t>
            </a:r>
            <a:r>
              <a:rPr lang="en-GB" dirty="0" err="1">
                <a:latin typeface="Arial" panose="020B0604020202020204" pitchFamily="34" charset="0"/>
                <a:cs typeface="Arial" panose="020B0604020202020204" pitchFamily="34" charset="0"/>
              </a:rPr>
              <a:t>eFAST</a:t>
            </a:r>
            <a:r>
              <a:rPr lang="en-GB" dirty="0">
                <a:latin typeface="Arial" panose="020B0604020202020204" pitchFamily="34" charset="0"/>
                <a:cs typeface="Arial" panose="020B0604020202020204" pitchFamily="34" charset="0"/>
              </a:rPr>
              <a:t>) examination.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Adult needle </a:t>
            </a:r>
            <a:r>
              <a:rPr lang="en-GB" dirty="0" err="1">
                <a:latin typeface="Arial" panose="020B0604020202020204" pitchFamily="34" charset="0"/>
                <a:cs typeface="Arial" panose="020B0604020202020204" pitchFamily="34" charset="0"/>
              </a:rPr>
              <a:t>thoracocentesis</a:t>
            </a:r>
            <a:r>
              <a:rPr lang="en-GB" dirty="0">
                <a:latin typeface="Arial" panose="020B0604020202020204" pitchFamily="34" charset="0"/>
                <a:cs typeface="Arial" panose="020B0604020202020204" pitchFamily="34" charset="0"/>
              </a:rPr>
              <a:t> now in 5th IC space just anterior to mid-axillary line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Paediatric remains 2</a:t>
            </a:r>
            <a:r>
              <a:rPr lang="en-GB" baseline="30000" dirty="0">
                <a:latin typeface="Arial" panose="020B0604020202020204" pitchFamily="34" charset="0"/>
                <a:cs typeface="Arial" panose="020B0604020202020204" pitchFamily="34" charset="0"/>
              </a:rPr>
              <a:t>nd</a:t>
            </a:r>
            <a:r>
              <a:rPr lang="en-GB" dirty="0">
                <a:latin typeface="Arial" panose="020B0604020202020204" pitchFamily="34" charset="0"/>
                <a:cs typeface="Arial" panose="020B0604020202020204" pitchFamily="34" charset="0"/>
              </a:rPr>
              <a:t> IC space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Finger </a:t>
            </a:r>
            <a:r>
              <a:rPr lang="en-GB" dirty="0" err="1">
                <a:latin typeface="Arial" panose="020B0604020202020204" pitchFamily="34" charset="0"/>
                <a:cs typeface="Arial" panose="020B0604020202020204" pitchFamily="34" charset="0"/>
              </a:rPr>
              <a:t>thoracostomy</a:t>
            </a:r>
            <a:r>
              <a:rPr lang="en-GB" dirty="0">
                <a:latin typeface="Arial" panose="020B0604020202020204" pitchFamily="34" charset="0"/>
                <a:cs typeface="Arial" panose="020B0604020202020204" pitchFamily="34" charset="0"/>
              </a:rPr>
              <a:t> is an alternative approach for emergency decompression.</a:t>
            </a:r>
          </a:p>
        </p:txBody>
      </p:sp>
    </p:spTree>
    <p:extLst>
      <p:ext uri="{BB962C8B-B14F-4D97-AF65-F5344CB8AC3E}">
        <p14:creationId xmlns:p14="http://schemas.microsoft.com/office/powerpoint/2010/main" val="3167554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620078"/>
          </a:xfrm>
        </p:spPr>
        <p:txBody>
          <a:bodyPr/>
          <a:lstStyle/>
          <a:p>
            <a:endParaRPr lang="en-GB" dirty="0"/>
          </a:p>
        </p:txBody>
      </p:sp>
      <p:pic>
        <p:nvPicPr>
          <p:cNvPr id="4" name="Content Placeholder 3"/>
          <p:cNvPicPr>
            <a:picLocks noGrp="1" noChangeAspect="1"/>
          </p:cNvPicPr>
          <p:nvPr>
            <p:ph idx="1"/>
          </p:nvPr>
        </p:nvPicPr>
        <p:blipFill>
          <a:blip r:embed="rId2"/>
          <a:stretch>
            <a:fillRect/>
          </a:stretch>
        </p:blipFill>
        <p:spPr>
          <a:xfrm>
            <a:off x="703385" y="0"/>
            <a:ext cx="6799385" cy="6884372"/>
          </a:xfrm>
          <a:prstGeom prst="rect">
            <a:avLst/>
          </a:prstGeom>
        </p:spPr>
      </p:pic>
    </p:spTree>
    <p:extLst>
      <p:ext uri="{BB962C8B-B14F-4D97-AF65-F5344CB8AC3E}">
        <p14:creationId xmlns:p14="http://schemas.microsoft.com/office/powerpoint/2010/main" val="314666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1384" y="1927242"/>
            <a:ext cx="8229600" cy="923330"/>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An acute </a:t>
            </a:r>
            <a:r>
              <a:rPr lang="en-GB" dirty="0" err="1">
                <a:latin typeface="Arial" panose="020B0604020202020204" pitchFamily="34" charset="0"/>
                <a:cs typeface="Arial" panose="020B0604020202020204" pitchFamily="34" charset="0"/>
              </a:rPr>
              <a:t>haemothorax</a:t>
            </a:r>
            <a:r>
              <a:rPr lang="en-GB" dirty="0">
                <a:latin typeface="Arial" panose="020B0604020202020204" pitchFamily="34" charset="0"/>
                <a:cs typeface="Arial" panose="020B0604020202020204" pitchFamily="34" charset="0"/>
              </a:rPr>
              <a:t> that is large enough to appear on a chest x-ray may be treated with a 28-32 French gauge chest tube (previously 36-40 recommended).</a:t>
            </a:r>
          </a:p>
        </p:txBody>
      </p:sp>
      <p:sp>
        <p:nvSpPr>
          <p:cNvPr id="6" name="Rectangle 5"/>
          <p:cNvSpPr/>
          <p:nvPr/>
        </p:nvSpPr>
        <p:spPr>
          <a:xfrm>
            <a:off x="425970" y="1377827"/>
            <a:ext cx="2258952" cy="430887"/>
          </a:xfrm>
          <a:prstGeom prst="rect">
            <a:avLst/>
          </a:prstGeom>
        </p:spPr>
        <p:txBody>
          <a:bodyPr wrap="none">
            <a:spAutoFit/>
          </a:bodyPr>
          <a:lstStyle/>
          <a:p>
            <a:r>
              <a:rPr lang="en-GB" sz="2200" b="1" dirty="0">
                <a:latin typeface="Arial" panose="020B0604020202020204" pitchFamily="34" charset="0"/>
                <a:cs typeface="Arial" panose="020B0604020202020204" pitchFamily="34" charset="0"/>
              </a:rPr>
              <a:t>Chest tube size</a:t>
            </a:r>
          </a:p>
        </p:txBody>
      </p:sp>
      <p:sp>
        <p:nvSpPr>
          <p:cNvPr id="7" name="Rectangle 6"/>
          <p:cNvSpPr/>
          <p:nvPr/>
        </p:nvSpPr>
        <p:spPr>
          <a:xfrm>
            <a:off x="425970" y="3789402"/>
            <a:ext cx="8229599" cy="430887"/>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Aortic rupture</a:t>
            </a:r>
          </a:p>
        </p:txBody>
      </p:sp>
      <p:sp>
        <p:nvSpPr>
          <p:cNvPr id="8" name="Rectangle 7"/>
          <p:cNvSpPr/>
          <p:nvPr/>
        </p:nvSpPr>
        <p:spPr>
          <a:xfrm>
            <a:off x="505322" y="4372177"/>
            <a:ext cx="8154186" cy="1754326"/>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Heart rate and blood pressure control can decrease the likelihood of rupture of traumatic aortic aneurysm.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If no contraindications exist use a short-acting beta-blocker</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heart rate &lt; 80 beats per minute</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mean arterial pressure of 60-70 mm Hg.</a:t>
            </a:r>
          </a:p>
        </p:txBody>
      </p:sp>
    </p:spTree>
    <p:extLst>
      <p:ext uri="{BB962C8B-B14F-4D97-AF65-F5344CB8AC3E}">
        <p14:creationId xmlns:p14="http://schemas.microsoft.com/office/powerpoint/2010/main" val="266037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03582" y="203135"/>
            <a:ext cx="5736833" cy="658425"/>
          </a:xfrm>
          <a:prstGeom prst="rect">
            <a:avLst/>
          </a:prstGeom>
        </p:spPr>
      </p:pic>
      <p:sp>
        <p:nvSpPr>
          <p:cNvPr id="5" name="Rectangle 4"/>
          <p:cNvSpPr/>
          <p:nvPr/>
        </p:nvSpPr>
        <p:spPr>
          <a:xfrm>
            <a:off x="457198" y="1409037"/>
            <a:ext cx="8229600" cy="3431709"/>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The team leader must: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Quickly establish the competencies of team members in performing needle decompression and chest drainage techniques.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Consider the potential need for bilateral chest drains and assess team resources accordingly.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Recognize patients who have undergone prehospital intervention, such as needle decompression or open chest drainage, assess the patient’s response, and determine the need for additional timely interventions.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Recognize when open thoracotomy will benefit the patient and ensure that the capability exists for safe transport without delay to a skilled surgical facility. </a:t>
            </a:r>
          </a:p>
        </p:txBody>
      </p:sp>
    </p:spTree>
    <p:extLst>
      <p:ext uri="{BB962C8B-B14F-4D97-AF65-F5344CB8AC3E}">
        <p14:creationId xmlns:p14="http://schemas.microsoft.com/office/powerpoint/2010/main" val="1854367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19274" y="1029310"/>
            <a:ext cx="4442991" cy="5828690"/>
          </a:xfrm>
          <a:prstGeom prst="rect">
            <a:avLst/>
          </a:prstGeom>
        </p:spPr>
      </p:pic>
    </p:spTree>
    <p:extLst>
      <p:ext uri="{BB962C8B-B14F-4D97-AF65-F5344CB8AC3E}">
        <p14:creationId xmlns:p14="http://schemas.microsoft.com/office/powerpoint/2010/main" val="2015538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Chapter 5 Summary of changes</a:t>
            </a:r>
            <a:endParaRPr lang="en-GB" dirty="0"/>
          </a:p>
        </p:txBody>
      </p:sp>
      <p:sp>
        <p:nvSpPr>
          <p:cNvPr id="3" name="Content Placeholder 2"/>
          <p:cNvSpPr>
            <a:spLocks noGrp="1"/>
          </p:cNvSpPr>
          <p:nvPr>
            <p:ph idx="1"/>
          </p:nvPr>
        </p:nvSpPr>
        <p:spPr>
          <a:xfrm>
            <a:off x="457200" y="1817017"/>
            <a:ext cx="8229600" cy="4525963"/>
          </a:xfrm>
        </p:spPr>
        <p:txBody>
          <a:bodyPr>
            <a:normAutofit/>
          </a:bodyPr>
          <a:lstStyle/>
          <a:p>
            <a:r>
              <a:rPr lang="en-GB" sz="1800" b="0" dirty="0"/>
              <a:t>Blast mechanism included in addition to penetrating and blunt injury.</a:t>
            </a:r>
          </a:p>
          <a:p>
            <a:endParaRPr lang="en-GB" sz="1800" b="0" dirty="0"/>
          </a:p>
          <a:p>
            <a:endParaRPr lang="en-GB" sz="500" b="0" dirty="0"/>
          </a:p>
          <a:p>
            <a:r>
              <a:rPr lang="en-GB" sz="1800" b="0" dirty="0"/>
              <a:t>Palpation of the prostate gland is not a reliable sign of urethral injury.</a:t>
            </a:r>
          </a:p>
          <a:p>
            <a:endParaRPr lang="en-GB" sz="1800" b="0" dirty="0"/>
          </a:p>
          <a:p>
            <a:endParaRPr lang="en-GB" sz="500" b="0" dirty="0"/>
          </a:p>
          <a:p>
            <a:r>
              <a:rPr lang="en-GB" sz="1800" b="0" dirty="0"/>
              <a:t>Flowchart for pelvic fractures with haemorrhage</a:t>
            </a:r>
          </a:p>
          <a:p>
            <a:endParaRPr lang="en-GB" sz="1800" b="0" dirty="0"/>
          </a:p>
          <a:p>
            <a:endParaRPr lang="en-GB" sz="1800" b="0" dirty="0"/>
          </a:p>
          <a:p>
            <a:endParaRPr lang="en-GB" sz="1800" b="0" dirty="0"/>
          </a:p>
          <a:p>
            <a:endParaRPr lang="en-GB" sz="1800" b="0" dirty="0"/>
          </a:p>
          <a:p>
            <a:pPr marL="0" indent="0">
              <a:buNone/>
            </a:pPr>
            <a:endParaRPr lang="en-GB" sz="1800" b="0" dirty="0">
              <a:latin typeface="Arial" panose="020B0604020202020204" pitchFamily="34" charset="0"/>
              <a:cs typeface="Arial" panose="020B0604020202020204" pitchFamily="34" charset="0"/>
            </a:endParaRPr>
          </a:p>
          <a:p>
            <a:pPr marL="0" indent="0">
              <a:buNone/>
            </a:pPr>
            <a:r>
              <a:rPr lang="en-GB" sz="1800" b="0" dirty="0">
                <a:latin typeface="Arial" panose="020B0604020202020204" pitchFamily="34" charset="0"/>
                <a:cs typeface="Arial" panose="020B0604020202020204" pitchFamily="34" charset="0"/>
              </a:rPr>
              <a:t>The team must be able to determine the priorities of treatment and identify which of perhaps several simultaneous studies and interventions need to be performed.</a:t>
            </a:r>
          </a:p>
          <a:p>
            <a:endParaRPr lang="en-GB" sz="1800" b="0" dirty="0"/>
          </a:p>
        </p:txBody>
      </p:sp>
      <p:pic>
        <p:nvPicPr>
          <p:cNvPr id="4" name="Picture 3"/>
          <p:cNvPicPr>
            <a:picLocks noChangeAspect="1"/>
          </p:cNvPicPr>
          <p:nvPr/>
        </p:nvPicPr>
        <p:blipFill>
          <a:blip r:embed="rId2"/>
          <a:stretch>
            <a:fillRect/>
          </a:stretch>
        </p:blipFill>
        <p:spPr>
          <a:xfrm>
            <a:off x="1703583" y="4325215"/>
            <a:ext cx="5736833" cy="658425"/>
          </a:xfrm>
          <a:prstGeom prst="rect">
            <a:avLst/>
          </a:prstGeom>
        </p:spPr>
      </p:pic>
    </p:spTree>
    <p:extLst>
      <p:ext uri="{BB962C8B-B14F-4D97-AF65-F5344CB8AC3E}">
        <p14:creationId xmlns:p14="http://schemas.microsoft.com/office/powerpoint/2010/main" val="2494564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a:t>Blast injury</a:t>
            </a:r>
          </a:p>
          <a:p>
            <a:pPr marL="0" indent="0">
              <a:buNone/>
            </a:pPr>
            <a:endParaRPr lang="en-GB" dirty="0"/>
          </a:p>
          <a:p>
            <a:pPr marL="0" indent="0">
              <a:buNone/>
            </a:pPr>
            <a:r>
              <a:rPr lang="en-GB" b="0" dirty="0"/>
              <a:t>Blast injury from explosive devices occurs through several mechanisms:</a:t>
            </a:r>
          </a:p>
          <a:p>
            <a:pPr marL="0" indent="0">
              <a:buNone/>
            </a:pPr>
            <a:endParaRPr lang="en-GB" dirty="0"/>
          </a:p>
          <a:p>
            <a:r>
              <a:rPr lang="en-GB" sz="1800" b="0" dirty="0"/>
              <a:t>Penetrating fragment wounds.</a:t>
            </a:r>
          </a:p>
          <a:p>
            <a:endParaRPr lang="en-GB" sz="1800" b="0" dirty="0"/>
          </a:p>
          <a:p>
            <a:endParaRPr lang="en-GB" sz="500" b="0" dirty="0"/>
          </a:p>
          <a:p>
            <a:r>
              <a:rPr lang="en-GB" sz="1800" b="0" dirty="0"/>
              <a:t>Blunt injuries from the patient being thrown or struck by projectiles.</a:t>
            </a:r>
          </a:p>
          <a:p>
            <a:endParaRPr lang="en-GB" sz="1800" b="0" dirty="0"/>
          </a:p>
          <a:p>
            <a:endParaRPr lang="en-GB" sz="500" b="0" dirty="0"/>
          </a:p>
          <a:p>
            <a:r>
              <a:rPr lang="en-GB" sz="1800" b="0" dirty="0"/>
              <a:t>Patients close to the source of the explosion can incur additional injuries to the tympanic membranes, lungs, and bowel related to blast overpressure.</a:t>
            </a:r>
          </a:p>
          <a:p>
            <a:endParaRPr lang="en-GB" dirty="0"/>
          </a:p>
        </p:txBody>
      </p:sp>
    </p:spTree>
    <p:extLst>
      <p:ext uri="{BB962C8B-B14F-4D97-AF65-F5344CB8AC3E}">
        <p14:creationId xmlns:p14="http://schemas.microsoft.com/office/powerpoint/2010/main" val="206042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1027" y="1028633"/>
            <a:ext cx="6020019" cy="5675957"/>
          </a:xfrm>
          <a:prstGeom prst="rect">
            <a:avLst/>
          </a:prstGeom>
        </p:spPr>
      </p:pic>
    </p:spTree>
    <p:extLst>
      <p:ext uri="{BB962C8B-B14F-4D97-AF65-F5344CB8AC3E}">
        <p14:creationId xmlns:p14="http://schemas.microsoft.com/office/powerpoint/2010/main" val="3448807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2338" y="1019908"/>
            <a:ext cx="6990203" cy="5838092"/>
          </a:xfrm>
          <a:prstGeom prst="rect">
            <a:avLst/>
          </a:prstGeom>
        </p:spPr>
      </p:pic>
    </p:spTree>
    <p:extLst>
      <p:ext uri="{BB962C8B-B14F-4D97-AF65-F5344CB8AC3E}">
        <p14:creationId xmlns:p14="http://schemas.microsoft.com/office/powerpoint/2010/main" val="2296559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2353" y="292231"/>
            <a:ext cx="5736833" cy="658425"/>
          </a:xfrm>
          <a:prstGeom prst="rect">
            <a:avLst/>
          </a:prstGeom>
        </p:spPr>
      </p:pic>
      <p:sp>
        <p:nvSpPr>
          <p:cNvPr id="5" name="Rectangle 4"/>
          <p:cNvSpPr/>
          <p:nvPr/>
        </p:nvSpPr>
        <p:spPr>
          <a:xfrm>
            <a:off x="425969" y="1655574"/>
            <a:ext cx="8229600" cy="2462213"/>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team must be able to determine the priorities of treatment and identify which of perhaps several simultaneous studies and interventions need to be performed.</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team leader must recognize the need to apply a pelvic binder and ensure its correct placement while continuing to evaluate the patient’s response to resuscitation. </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Ensure that team members work effectively and swiftly to avoid any delay in the transfer of a patient with abdominal injury to definitive care. </a:t>
            </a:r>
          </a:p>
        </p:txBody>
      </p:sp>
    </p:spTree>
    <p:extLst>
      <p:ext uri="{BB962C8B-B14F-4D97-AF65-F5344CB8AC3E}">
        <p14:creationId xmlns:p14="http://schemas.microsoft.com/office/powerpoint/2010/main" val="3623098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36230" y="1025747"/>
            <a:ext cx="4409079" cy="5832253"/>
          </a:xfrm>
          <a:prstGeom prst="rect">
            <a:avLst/>
          </a:prstGeom>
        </p:spPr>
      </p:pic>
    </p:spTree>
    <p:extLst>
      <p:ext uri="{BB962C8B-B14F-4D97-AF65-F5344CB8AC3E}">
        <p14:creationId xmlns:p14="http://schemas.microsoft.com/office/powerpoint/2010/main" val="570701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Chapter 6 Summary of changes</a:t>
            </a:r>
            <a:endParaRPr lang="en-GB" dirty="0"/>
          </a:p>
        </p:txBody>
      </p:sp>
      <p:sp>
        <p:nvSpPr>
          <p:cNvPr id="3" name="Content Placeholder 2"/>
          <p:cNvSpPr>
            <a:spLocks noGrp="1"/>
          </p:cNvSpPr>
          <p:nvPr>
            <p:ph idx="1"/>
          </p:nvPr>
        </p:nvSpPr>
        <p:spPr/>
        <p:txBody>
          <a:bodyPr>
            <a:normAutofit lnSpcReduction="10000"/>
          </a:bodyPr>
          <a:lstStyle/>
          <a:p>
            <a:r>
              <a:rPr lang="en-GB" sz="1800" dirty="0"/>
              <a:t>Mild</a:t>
            </a:r>
            <a:r>
              <a:rPr lang="en-GB" sz="1800" b="0" dirty="0"/>
              <a:t> Head Trauma Severity replaces </a:t>
            </a:r>
            <a:r>
              <a:rPr lang="en-GB" sz="1800" dirty="0"/>
              <a:t>Minor</a:t>
            </a:r>
            <a:r>
              <a:rPr lang="en-GB" sz="1800" b="0" dirty="0"/>
              <a:t> HTS.</a:t>
            </a:r>
          </a:p>
          <a:p>
            <a:endParaRPr lang="en-GB" sz="1800" b="0" dirty="0"/>
          </a:p>
          <a:p>
            <a:r>
              <a:rPr lang="en-GB" sz="1800" b="0" dirty="0"/>
              <a:t>The new GCS score is introduced</a:t>
            </a:r>
          </a:p>
          <a:p>
            <a:endParaRPr lang="en-GB" sz="1800" b="0" dirty="0"/>
          </a:p>
          <a:p>
            <a:r>
              <a:rPr lang="en-GB" sz="1800" b="0" dirty="0"/>
              <a:t>BP management guidance introduced.</a:t>
            </a:r>
          </a:p>
          <a:p>
            <a:endParaRPr lang="en-GB" sz="1800" b="0" dirty="0"/>
          </a:p>
          <a:p>
            <a:r>
              <a:rPr lang="en-GB" sz="1800" b="0" dirty="0"/>
              <a:t>Anticoagulant reversal guidance</a:t>
            </a:r>
          </a:p>
          <a:p>
            <a:endParaRPr lang="en-GB" sz="1800" b="0" dirty="0"/>
          </a:p>
          <a:p>
            <a:r>
              <a:rPr lang="en-GB" sz="1800" b="0" dirty="0"/>
              <a:t>Seizure prophylaxis.</a:t>
            </a:r>
          </a:p>
          <a:p>
            <a:endParaRPr lang="en-GB" dirty="0"/>
          </a:p>
          <a:p>
            <a:endParaRPr lang="en-GB" dirty="0"/>
          </a:p>
          <a:p>
            <a:pPr marL="0" indent="0">
              <a:buNone/>
            </a:pPr>
            <a:endParaRPr lang="en-GB" sz="1900" b="0" dirty="0">
              <a:latin typeface="Arial" panose="020B0604020202020204" pitchFamily="34" charset="0"/>
              <a:cs typeface="Arial" panose="020B0604020202020204" pitchFamily="34" charset="0"/>
            </a:endParaRPr>
          </a:p>
          <a:p>
            <a:pPr marL="0" indent="0">
              <a:buNone/>
            </a:pPr>
            <a:r>
              <a:rPr lang="en-GB" sz="1900" b="0" dirty="0">
                <a:latin typeface="Arial" panose="020B0604020202020204" pitchFamily="34" charset="0"/>
                <a:cs typeface="Arial" panose="020B0604020202020204" pitchFamily="34" charset="0"/>
              </a:rPr>
              <a:t>The team leader must ensure that the team manages a primary brain injury to the best possible outcome by preventing secondary brain injury. </a:t>
            </a:r>
          </a:p>
          <a:p>
            <a:endParaRPr lang="en-GB" dirty="0"/>
          </a:p>
        </p:txBody>
      </p:sp>
      <p:pic>
        <p:nvPicPr>
          <p:cNvPr id="4" name="Picture 3"/>
          <p:cNvPicPr>
            <a:picLocks noChangeAspect="1"/>
          </p:cNvPicPr>
          <p:nvPr/>
        </p:nvPicPr>
        <p:blipFill>
          <a:blip r:embed="rId2"/>
          <a:stretch>
            <a:fillRect/>
          </a:stretch>
        </p:blipFill>
        <p:spPr>
          <a:xfrm>
            <a:off x="1700535" y="4554843"/>
            <a:ext cx="5742930" cy="658425"/>
          </a:xfrm>
          <a:prstGeom prst="rect">
            <a:avLst/>
          </a:prstGeom>
        </p:spPr>
      </p:pic>
    </p:spTree>
    <p:extLst>
      <p:ext uri="{BB962C8B-B14F-4D97-AF65-F5344CB8AC3E}">
        <p14:creationId xmlns:p14="http://schemas.microsoft.com/office/powerpoint/2010/main" val="2673232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039704"/>
            <a:ext cx="8123695" cy="5818296"/>
          </a:xfrm>
          <a:prstGeom prst="rect">
            <a:avLst/>
          </a:prstGeom>
        </p:spPr>
      </p:pic>
    </p:spTree>
    <p:extLst>
      <p:ext uri="{BB962C8B-B14F-4D97-AF65-F5344CB8AC3E}">
        <p14:creationId xmlns:p14="http://schemas.microsoft.com/office/powerpoint/2010/main" val="1086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a:t>BP</a:t>
            </a:r>
            <a:r>
              <a:rPr lang="en-GB" b="0" dirty="0"/>
              <a:t> </a:t>
            </a:r>
            <a:r>
              <a:rPr lang="en-GB" dirty="0"/>
              <a:t>management</a:t>
            </a:r>
          </a:p>
          <a:p>
            <a:endParaRPr lang="en-GB" sz="1800" b="0" dirty="0"/>
          </a:p>
          <a:p>
            <a:endParaRPr lang="en-GB" sz="1800" b="0" dirty="0"/>
          </a:p>
          <a:p>
            <a:r>
              <a:rPr lang="en-GB" sz="1800" b="0" dirty="0"/>
              <a:t>Evidence based treatment guidelines introduced: including the BTF 4th edition TBI guidelines and the ACS TQIP best practices in the management of TBI</a:t>
            </a:r>
          </a:p>
          <a:p>
            <a:endParaRPr lang="en-GB" sz="1800" b="0" dirty="0"/>
          </a:p>
          <a:p>
            <a:r>
              <a:rPr lang="en-GB" sz="1800" b="0" dirty="0"/>
              <a:t>TBI guideline L3:</a:t>
            </a:r>
          </a:p>
          <a:p>
            <a:r>
              <a:rPr lang="en-GB" sz="1800" b="0" dirty="0"/>
              <a:t> Maintaining SBP at </a:t>
            </a:r>
          </a:p>
          <a:p>
            <a:pPr lvl="1"/>
            <a:r>
              <a:rPr lang="en-GB" sz="1400" b="0" dirty="0"/>
              <a:t>&gt;= 100 mm Hg for patients 50 to 69 years</a:t>
            </a:r>
          </a:p>
          <a:p>
            <a:pPr lvl="1"/>
            <a:r>
              <a:rPr lang="en-GB" sz="1400" b="0" dirty="0"/>
              <a:t>&gt;= 110 mm hg for patients 15 to 49 or &gt;70 years </a:t>
            </a:r>
          </a:p>
          <a:p>
            <a:r>
              <a:rPr lang="en-GB" sz="1800" b="0" dirty="0"/>
              <a:t>Considered to decrease mortality and improve outcomes.</a:t>
            </a:r>
          </a:p>
          <a:p>
            <a:endParaRPr lang="en-GB" dirty="0"/>
          </a:p>
        </p:txBody>
      </p:sp>
    </p:spTree>
    <p:extLst>
      <p:ext uri="{BB962C8B-B14F-4D97-AF65-F5344CB8AC3E}">
        <p14:creationId xmlns:p14="http://schemas.microsoft.com/office/powerpoint/2010/main" val="1712620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152428"/>
            <a:ext cx="8229600" cy="1241167"/>
          </a:xfrm>
        </p:spPr>
        <p:txBody>
          <a:bodyPr>
            <a:normAutofit fontScale="90000"/>
          </a:bodyPr>
          <a:lstStyle/>
          <a:p>
            <a:r>
              <a:rPr lang="en-US" dirty="0">
                <a:latin typeface="Arial" panose="020B0604020202020204" pitchFamily="34" charset="0"/>
                <a:cs typeface="Arial" panose="020B0604020202020204" pitchFamily="34" charset="0"/>
              </a:rPr>
              <a:t>ACS TQIP Best Practices in the Management of Traumatic Brain Injury </a:t>
            </a:r>
            <a:r>
              <a:rPr lang="en-US" dirty="0"/>
              <a:t/>
            </a:r>
            <a:br>
              <a:rPr lang="en-US" dirty="0"/>
            </a:br>
            <a:endParaRPr lang="en-GB" dirty="0"/>
          </a:p>
        </p:txBody>
      </p:sp>
      <p:pic>
        <p:nvPicPr>
          <p:cNvPr id="4" name="Content Placeholder 3"/>
          <p:cNvPicPr>
            <a:picLocks noGrp="1" noChangeAspect="1"/>
          </p:cNvPicPr>
          <p:nvPr>
            <p:ph idx="1"/>
          </p:nvPr>
        </p:nvPicPr>
        <p:blipFill>
          <a:blip r:embed="rId2"/>
          <a:stretch>
            <a:fillRect/>
          </a:stretch>
        </p:blipFill>
        <p:spPr>
          <a:xfrm>
            <a:off x="2473569" y="1029361"/>
            <a:ext cx="3003405" cy="5828639"/>
          </a:xfrm>
          <a:prstGeom prst="rect">
            <a:avLst/>
          </a:prstGeom>
        </p:spPr>
      </p:pic>
    </p:spTree>
    <p:extLst>
      <p:ext uri="{BB962C8B-B14F-4D97-AF65-F5344CB8AC3E}">
        <p14:creationId xmlns:p14="http://schemas.microsoft.com/office/powerpoint/2010/main" val="3987758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036948"/>
            <a:ext cx="8484672" cy="5293514"/>
          </a:xfrm>
          <a:prstGeom prst="rect">
            <a:avLst/>
          </a:prstGeom>
        </p:spPr>
      </p:pic>
    </p:spTree>
    <p:extLst>
      <p:ext uri="{BB962C8B-B14F-4D97-AF65-F5344CB8AC3E}">
        <p14:creationId xmlns:p14="http://schemas.microsoft.com/office/powerpoint/2010/main" val="125545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72944"/>
          </a:xfrm>
        </p:spPr>
        <p:txBody>
          <a:bodyPr>
            <a:normAutofit fontScale="90000"/>
          </a:bodyPr>
          <a:lstStyle/>
          <a:p>
            <a:r>
              <a:rPr lang="en-GB" dirty="0"/>
              <a:t/>
            </a:r>
            <a:br>
              <a:rPr lang="en-GB" dirty="0"/>
            </a:br>
            <a:endParaRPr lang="en-GB" dirty="0"/>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Seizure prophylaxis</a:t>
            </a:r>
          </a:p>
          <a:p>
            <a:pPr marL="228600" lvl="0" indent="-228600" defTabSz="914400">
              <a:lnSpc>
                <a:spcPct val="90000"/>
              </a:lnSpc>
              <a:spcBef>
                <a:spcPts val="1000"/>
              </a:spcBef>
            </a:pPr>
            <a:endParaRPr lang="en-US" dirty="0">
              <a:solidFill>
                <a:prstClr val="black"/>
              </a:solidFill>
              <a:latin typeface="Arial" panose="020B0604020202020204" pitchFamily="34" charset="0"/>
              <a:cs typeface="Arial" panose="020B0604020202020204" pitchFamily="34" charset="0"/>
            </a:endParaRPr>
          </a:p>
          <a:p>
            <a:pPr marL="228600" lvl="0" indent="-228600"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Introduced evidence based guideline level II A regarding use of seizure prophylaxis.</a:t>
            </a:r>
          </a:p>
          <a:p>
            <a:pPr marL="228600" lvl="0" indent="-228600" defTabSz="914400">
              <a:lnSpc>
                <a:spcPct val="90000"/>
              </a:lnSpc>
              <a:spcBef>
                <a:spcPts val="1000"/>
              </a:spcBef>
            </a:pPr>
            <a:endParaRPr lang="en-US" b="0" dirty="0">
              <a:solidFill>
                <a:prstClr val="black"/>
              </a:solidFill>
              <a:latin typeface="Arial" panose="020B0604020202020204" pitchFamily="34" charset="0"/>
              <a:cs typeface="Arial" panose="020B0604020202020204" pitchFamily="34" charset="0"/>
            </a:endParaRPr>
          </a:p>
          <a:p>
            <a:pPr marL="685800" lvl="1" indent="-228600" defTabSz="914400">
              <a:lnSpc>
                <a:spcPct val="90000"/>
              </a:lnSpc>
              <a:spcBef>
                <a:spcPts val="500"/>
              </a:spcBef>
              <a:buClrTx/>
            </a:pPr>
            <a:r>
              <a:rPr lang="en-US" dirty="0">
                <a:solidFill>
                  <a:prstClr val="black"/>
                </a:solidFill>
                <a:latin typeface="Arial" panose="020B0604020202020204" pitchFamily="34" charset="0"/>
                <a:cs typeface="Arial" panose="020B0604020202020204" pitchFamily="34" charset="0"/>
              </a:rPr>
              <a:t>Phenytoin is recommended to decrease the incidence of early PTS (within 7 days of injury).</a:t>
            </a:r>
          </a:p>
          <a:p>
            <a:pPr marL="685800" lvl="1" indent="-228600" defTabSz="914400">
              <a:lnSpc>
                <a:spcPct val="90000"/>
              </a:lnSpc>
              <a:spcBef>
                <a:spcPts val="500"/>
              </a:spcBef>
              <a:buClrTx/>
            </a:pPr>
            <a:r>
              <a:rPr lang="en-US" dirty="0">
                <a:solidFill>
                  <a:prstClr val="black"/>
                </a:solidFill>
                <a:latin typeface="Arial" panose="020B0604020202020204" pitchFamily="34" charset="0"/>
                <a:cs typeface="Arial" panose="020B0604020202020204" pitchFamily="34" charset="0"/>
              </a:rPr>
              <a:t>However, early PTS have not been associated with worse outcomes.</a:t>
            </a:r>
          </a:p>
          <a:p>
            <a:pPr marL="685800" lvl="1" indent="-228600" defTabSz="914400">
              <a:lnSpc>
                <a:spcPct val="90000"/>
              </a:lnSpc>
              <a:spcBef>
                <a:spcPts val="500"/>
              </a:spcBef>
              <a:buClrTx/>
            </a:pPr>
            <a:endParaRPr lang="en-US" dirty="0">
              <a:solidFill>
                <a:prstClr val="black"/>
              </a:solidFill>
              <a:latin typeface="Arial" panose="020B0604020202020204" pitchFamily="34" charset="0"/>
              <a:cs typeface="Arial" panose="020B0604020202020204" pitchFamily="34" charset="0"/>
            </a:endParaRPr>
          </a:p>
          <a:p>
            <a:pPr marL="228600" lvl="0" indent="-228600"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Phenytoin and Valproate are NOT recommended for late PTS</a:t>
            </a:r>
          </a:p>
          <a:p>
            <a:endParaRPr lang="en-GB" dirty="0"/>
          </a:p>
        </p:txBody>
      </p:sp>
    </p:spTree>
    <p:extLst>
      <p:ext uri="{BB962C8B-B14F-4D97-AF65-F5344CB8AC3E}">
        <p14:creationId xmlns:p14="http://schemas.microsoft.com/office/powerpoint/2010/main" val="3582835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68559" y="233862"/>
            <a:ext cx="5742930" cy="658425"/>
          </a:xfrm>
          <a:prstGeom prst="rect">
            <a:avLst/>
          </a:prstGeom>
        </p:spPr>
      </p:pic>
      <p:sp>
        <p:nvSpPr>
          <p:cNvPr id="5" name="Rectangle 4"/>
          <p:cNvSpPr/>
          <p:nvPr/>
        </p:nvSpPr>
        <p:spPr>
          <a:xfrm>
            <a:off x="425970" y="1248168"/>
            <a:ext cx="8229600" cy="57246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leader must: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that the team manages a primary brain injury to the best possible outcome by preventing secondary brain injury.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Recognize the importance of managing the airway to ensure patients with head injuries do not experience unnecessary hypoxia.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Recognize the need to involve neurosurgical expertise at an appropriate stage and in a timely fashion, particularly when a patient requires surgical intervention.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the timely transfer of patients with TBI to a trauma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center</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when it is required.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that patients with significant head injuries are transferred to facilities where they can be appropriately monitored and observed closely for signs of deterioration.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Because some patients require neurosurgical intervention early, be able to prioritize the treatment of brain injury with other life- threatening injuries such as haemorrhage. Manage the discussion between representatives of different surgical specialties to ensure the patient’s injuries are treated in the correct sequence. </a:t>
            </a:r>
          </a:p>
        </p:txBody>
      </p:sp>
    </p:spTree>
    <p:extLst>
      <p:ext uri="{BB962C8B-B14F-4D97-AF65-F5344CB8AC3E}">
        <p14:creationId xmlns:p14="http://schemas.microsoft.com/office/powerpoint/2010/main" val="235712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Chapter 1 Summary of changes</a:t>
            </a:r>
          </a:p>
        </p:txBody>
      </p:sp>
      <p:sp>
        <p:nvSpPr>
          <p:cNvPr id="5" name="Rectangle 4"/>
          <p:cNvSpPr/>
          <p:nvPr/>
        </p:nvSpPr>
        <p:spPr>
          <a:xfrm>
            <a:off x="624707" y="1392473"/>
            <a:ext cx="7258639" cy="4247317"/>
          </a:xfrm>
          <a:prstGeom prst="rect">
            <a:avLst/>
          </a:prstGeom>
        </p:spPr>
        <p:txBody>
          <a:bodyPr wrap="square">
            <a:spAutoFit/>
          </a:bodyPr>
          <a:lstStyle/>
          <a:p>
            <a:pPr marL="742950" lvl="1" indent="-285750">
              <a:spcBef>
                <a:spcPct val="20000"/>
              </a:spcBef>
              <a:buClr>
                <a:srgbClr val="323232"/>
              </a:buClr>
              <a:buFont typeface="Arial"/>
              <a:buChar char="•"/>
            </a:pPr>
            <a:r>
              <a:rPr lang="en-GB" dirty="0">
                <a:solidFill>
                  <a:srgbClr val="323232"/>
                </a:solidFill>
                <a:latin typeface="Arial"/>
                <a:cs typeface="Arial"/>
              </a:rPr>
              <a:t>1 L of isotonic solution - if unresponsive should receive blood</a:t>
            </a:r>
          </a:p>
          <a:p>
            <a:pPr marL="742950" lvl="1" indent="-285750">
              <a:spcBef>
                <a:spcPct val="20000"/>
              </a:spcBef>
              <a:buClr>
                <a:srgbClr val="323232"/>
              </a:buClr>
              <a:buFont typeface="Arial"/>
              <a:buChar char="•"/>
            </a:pPr>
            <a:r>
              <a:rPr lang="en-GB" dirty="0">
                <a:solidFill>
                  <a:srgbClr val="323232"/>
                </a:solidFill>
                <a:latin typeface="Arial"/>
                <a:cs typeface="Arial"/>
              </a:rPr>
              <a:t>Judicious fluids, avoid aggressive resuscitation before control of bleeding</a:t>
            </a:r>
          </a:p>
          <a:p>
            <a:pPr marL="742950" lvl="1" indent="-285750">
              <a:spcBef>
                <a:spcPct val="20000"/>
              </a:spcBef>
              <a:buClr>
                <a:srgbClr val="323232"/>
              </a:buClr>
              <a:buFont typeface="Arial"/>
              <a:buChar char="•"/>
            </a:pPr>
            <a:r>
              <a:rPr lang="en-GB" dirty="0" err="1">
                <a:solidFill>
                  <a:srgbClr val="323232"/>
                </a:solidFill>
                <a:latin typeface="Arial"/>
                <a:cs typeface="Arial"/>
              </a:rPr>
              <a:t>Tranexamic</a:t>
            </a:r>
            <a:r>
              <a:rPr lang="en-GB" dirty="0">
                <a:solidFill>
                  <a:srgbClr val="323232"/>
                </a:solidFill>
                <a:latin typeface="Arial"/>
                <a:cs typeface="Arial"/>
              </a:rPr>
              <a:t> acid</a:t>
            </a:r>
          </a:p>
          <a:p>
            <a:pPr marL="742950" lvl="1" indent="-285750">
              <a:spcBef>
                <a:spcPct val="20000"/>
              </a:spcBef>
              <a:buClr>
                <a:srgbClr val="323232"/>
              </a:buClr>
              <a:buFont typeface="Arial"/>
              <a:buChar char="•"/>
            </a:pPr>
            <a:r>
              <a:rPr lang="en-GB" dirty="0">
                <a:solidFill>
                  <a:srgbClr val="323232"/>
                </a:solidFill>
                <a:latin typeface="Arial"/>
                <a:cs typeface="Arial"/>
              </a:rPr>
              <a:t>Coagulopathy </a:t>
            </a:r>
          </a:p>
          <a:p>
            <a:pPr marL="742950" lvl="1" indent="-285750">
              <a:spcBef>
                <a:spcPct val="20000"/>
              </a:spcBef>
              <a:buClr>
                <a:srgbClr val="323232"/>
              </a:buClr>
              <a:buFont typeface="Arial"/>
              <a:buChar char="•"/>
            </a:pPr>
            <a:r>
              <a:rPr lang="en-GB" dirty="0">
                <a:solidFill>
                  <a:srgbClr val="323232"/>
                </a:solidFill>
                <a:latin typeface="Arial"/>
                <a:cs typeface="Arial"/>
              </a:rPr>
              <a:t>NEXUS and Canadian C- Spine Rule</a:t>
            </a:r>
          </a:p>
          <a:p>
            <a:pPr marL="742950" lvl="1" indent="-285750">
              <a:spcBef>
                <a:spcPct val="20000"/>
              </a:spcBef>
              <a:buClr>
                <a:srgbClr val="323232"/>
              </a:buClr>
              <a:buFont typeface="Arial"/>
              <a:buChar char="•"/>
            </a:pPr>
            <a:r>
              <a:rPr lang="en-GB" dirty="0">
                <a:solidFill>
                  <a:srgbClr val="323232"/>
                </a:solidFill>
                <a:latin typeface="Arial"/>
                <a:cs typeface="Arial"/>
              </a:rPr>
              <a:t>MIST</a:t>
            </a:r>
          </a:p>
          <a:p>
            <a:pPr marL="742950" lvl="1" indent="-285750">
              <a:spcBef>
                <a:spcPct val="20000"/>
              </a:spcBef>
              <a:buClr>
                <a:srgbClr val="323232"/>
              </a:buClr>
              <a:buFont typeface="Arial"/>
              <a:buChar char="•"/>
            </a:pPr>
            <a:endParaRPr lang="en-GB" dirty="0">
              <a:solidFill>
                <a:srgbClr val="323232"/>
              </a:solidFill>
              <a:latin typeface="Arial"/>
              <a:cs typeface="Arial"/>
            </a:endParaRPr>
          </a:p>
          <a:p>
            <a:pPr marL="742950" lvl="1" indent="-285750">
              <a:spcBef>
                <a:spcPct val="20000"/>
              </a:spcBef>
              <a:buClr>
                <a:srgbClr val="323232"/>
              </a:buClr>
              <a:buFont typeface="Arial"/>
              <a:buChar char="•"/>
            </a:pPr>
            <a:endParaRPr lang="en-GB" dirty="0">
              <a:solidFill>
                <a:srgbClr val="323232"/>
              </a:solidFill>
              <a:latin typeface="Arial"/>
              <a:cs typeface="Arial"/>
            </a:endParaRPr>
          </a:p>
          <a:p>
            <a:pPr marL="742950" lvl="1" indent="-285750">
              <a:spcBef>
                <a:spcPct val="20000"/>
              </a:spcBef>
              <a:buClr>
                <a:srgbClr val="323232"/>
              </a:buClr>
              <a:buFont typeface="Arial"/>
              <a:buChar char="•"/>
            </a:pPr>
            <a:endParaRPr lang="en-GB" dirty="0">
              <a:solidFill>
                <a:srgbClr val="323232"/>
              </a:solidFill>
              <a:latin typeface="Arial"/>
              <a:cs typeface="Arial"/>
            </a:endParaRPr>
          </a:p>
          <a:p>
            <a:pPr lvl="1">
              <a:spcBef>
                <a:spcPct val="20000"/>
              </a:spcBef>
              <a:buClr>
                <a:srgbClr val="323232"/>
              </a:buClr>
            </a:pPr>
            <a:endParaRPr lang="en-GB" dirty="0">
              <a:solidFill>
                <a:srgbClr val="323232"/>
              </a:solidFill>
              <a:latin typeface="Arial"/>
              <a:cs typeface="Arial"/>
            </a:endParaRPr>
          </a:p>
          <a:p>
            <a:pPr lvl="1">
              <a:spcBef>
                <a:spcPct val="20000"/>
              </a:spcBef>
              <a:buClr>
                <a:srgbClr val="323232"/>
              </a:buClr>
            </a:pPr>
            <a:r>
              <a:rPr lang="en-GB" dirty="0">
                <a:solidFill>
                  <a:srgbClr val="323232"/>
                </a:solidFill>
                <a:latin typeface="Arial"/>
                <a:cs typeface="Arial"/>
              </a:rPr>
              <a:t>To perform effectively, each trauma team should have one member serving as the team leader. </a:t>
            </a:r>
          </a:p>
        </p:txBody>
      </p:sp>
      <p:pic>
        <p:nvPicPr>
          <p:cNvPr id="6" name="Picture 5"/>
          <p:cNvPicPr>
            <a:picLocks noChangeAspect="1"/>
          </p:cNvPicPr>
          <p:nvPr/>
        </p:nvPicPr>
        <p:blipFill>
          <a:blip r:embed="rId2"/>
          <a:stretch>
            <a:fillRect/>
          </a:stretch>
        </p:blipFill>
        <p:spPr>
          <a:xfrm>
            <a:off x="1999745" y="4117184"/>
            <a:ext cx="4748719" cy="536878"/>
          </a:xfrm>
          <a:prstGeom prst="rect">
            <a:avLst/>
          </a:prstGeom>
        </p:spPr>
      </p:pic>
    </p:spTree>
    <p:extLst>
      <p:ext uri="{BB962C8B-B14F-4D97-AF65-F5344CB8AC3E}">
        <p14:creationId xmlns:p14="http://schemas.microsoft.com/office/powerpoint/2010/main" val="373475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15223" y="1008533"/>
            <a:ext cx="4451093" cy="5849467"/>
          </a:xfrm>
          <a:prstGeom prst="rect">
            <a:avLst/>
          </a:prstGeom>
        </p:spPr>
      </p:pic>
    </p:spTree>
    <p:extLst>
      <p:ext uri="{BB962C8B-B14F-4D97-AF65-F5344CB8AC3E}">
        <p14:creationId xmlns:p14="http://schemas.microsoft.com/office/powerpoint/2010/main" val="1999917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91798"/>
          </a:xfrm>
        </p:spPr>
        <p:txBody>
          <a:bodyPr/>
          <a:lstStyle/>
          <a:p>
            <a:r>
              <a:rPr lang="en-GB" dirty="0">
                <a:latin typeface="Arial" panose="020B0604020202020204" pitchFamily="34" charset="0"/>
                <a:cs typeface="Arial" panose="020B0604020202020204" pitchFamily="34" charset="0"/>
              </a:rPr>
              <a:t>Chapter 7 Summary of changes</a:t>
            </a:r>
            <a:endParaRPr lang="en-GB" dirty="0"/>
          </a:p>
        </p:txBody>
      </p:sp>
      <p:sp>
        <p:nvSpPr>
          <p:cNvPr id="3" name="Content Placeholder 2"/>
          <p:cNvSpPr>
            <a:spLocks noGrp="1"/>
          </p:cNvSpPr>
          <p:nvPr>
            <p:ph idx="1"/>
          </p:nvPr>
        </p:nvSpPr>
        <p:spPr>
          <a:xfrm>
            <a:off x="457200" y="1630837"/>
            <a:ext cx="8229600" cy="4834691"/>
          </a:xfrm>
        </p:spPr>
        <p:txBody>
          <a:bodyPr>
            <a:normAutofit lnSpcReduction="10000"/>
          </a:bodyPr>
          <a:lstStyle/>
          <a:p>
            <a:r>
              <a:rPr lang="en-GB" sz="1800" b="0" dirty="0"/>
              <a:t>Restriction Of Spinal Motion (ROSM) replaces spinal immobilization.</a:t>
            </a:r>
          </a:p>
          <a:p>
            <a:endParaRPr lang="en-GB" sz="1800" b="0" dirty="0"/>
          </a:p>
          <a:p>
            <a:r>
              <a:rPr lang="en-GB" sz="1800" b="0" dirty="0"/>
              <a:t>New myotome diagram.</a:t>
            </a:r>
          </a:p>
          <a:p>
            <a:endParaRPr lang="en-GB" sz="1800" b="0" dirty="0"/>
          </a:p>
          <a:p>
            <a:r>
              <a:rPr lang="en-GB" sz="1800" b="0" dirty="0"/>
              <a:t>CCR (Canadian C-Spine Rule) and NEXUS (National Emergency X-Radiography Utilization Study)</a:t>
            </a:r>
          </a:p>
          <a:p>
            <a:endParaRPr lang="en-GB" sz="1800" b="0" dirty="0"/>
          </a:p>
          <a:p>
            <a:r>
              <a:rPr lang="en-GB" sz="1800" b="0" dirty="0"/>
              <a:t>UK radiology skills</a:t>
            </a:r>
          </a:p>
          <a:p>
            <a:endParaRPr lang="en-GB" dirty="0"/>
          </a:p>
          <a:p>
            <a:endParaRPr lang="en-GB" dirty="0"/>
          </a:p>
          <a:p>
            <a:endParaRPr lang="en-GB" dirty="0"/>
          </a:p>
          <a:p>
            <a:endParaRPr lang="en-GB" dirty="0"/>
          </a:p>
          <a:p>
            <a:pPr marL="0" indent="0">
              <a:buNone/>
            </a:pPr>
            <a:r>
              <a:rPr lang="en-GB" sz="1800" b="0" dirty="0">
                <a:latin typeface="Arial" panose="020B0604020202020204" pitchFamily="34" charset="0"/>
                <a:cs typeface="Arial" panose="020B0604020202020204" pitchFamily="34" charset="0"/>
              </a:rPr>
              <a:t>The trauma team must ensure adequate spinal motion restriction during the primary and secondary surveys, as well as during transport of patients with proven or suspected spinal injury. </a:t>
            </a:r>
          </a:p>
          <a:p>
            <a:endParaRPr lang="en-GB" dirty="0"/>
          </a:p>
        </p:txBody>
      </p:sp>
      <p:pic>
        <p:nvPicPr>
          <p:cNvPr id="4" name="Picture 3"/>
          <p:cNvPicPr>
            <a:picLocks noChangeAspect="1"/>
          </p:cNvPicPr>
          <p:nvPr/>
        </p:nvPicPr>
        <p:blipFill>
          <a:blip r:embed="rId2"/>
          <a:stretch>
            <a:fillRect/>
          </a:stretch>
        </p:blipFill>
        <p:spPr>
          <a:xfrm>
            <a:off x="1669305" y="4213358"/>
            <a:ext cx="5742930" cy="658425"/>
          </a:xfrm>
          <a:prstGeom prst="rect">
            <a:avLst/>
          </a:prstGeom>
        </p:spPr>
      </p:pic>
    </p:spTree>
    <p:extLst>
      <p:ext uri="{BB962C8B-B14F-4D97-AF65-F5344CB8AC3E}">
        <p14:creationId xmlns:p14="http://schemas.microsoft.com/office/powerpoint/2010/main" val="886366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37578" y="1036638"/>
            <a:ext cx="4605344" cy="5821362"/>
          </a:xfrm>
          <a:prstGeom prst="rect">
            <a:avLst/>
          </a:prstGeom>
        </p:spPr>
      </p:pic>
    </p:spTree>
    <p:extLst>
      <p:ext uri="{BB962C8B-B14F-4D97-AF65-F5344CB8AC3E}">
        <p14:creationId xmlns:p14="http://schemas.microsoft.com/office/powerpoint/2010/main" val="2815360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4093" y="1008668"/>
            <a:ext cx="7924800" cy="5580667"/>
          </a:xfrm>
          <a:prstGeom prst="rect">
            <a:avLst/>
          </a:prstGeom>
        </p:spPr>
      </p:pic>
    </p:spTree>
    <p:extLst>
      <p:ext uri="{BB962C8B-B14F-4D97-AF65-F5344CB8AC3E}">
        <p14:creationId xmlns:p14="http://schemas.microsoft.com/office/powerpoint/2010/main" val="2724893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0367" y="1019908"/>
            <a:ext cx="8804706" cy="5727388"/>
          </a:xfrm>
          <a:prstGeom prst="rect">
            <a:avLst/>
          </a:prstGeom>
        </p:spPr>
      </p:pic>
    </p:spTree>
    <p:extLst>
      <p:ext uri="{BB962C8B-B14F-4D97-AF65-F5344CB8AC3E}">
        <p14:creationId xmlns:p14="http://schemas.microsoft.com/office/powerpoint/2010/main" val="1240720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56184" y="245097"/>
            <a:ext cx="5742930" cy="664522"/>
          </a:xfrm>
          <a:prstGeom prst="rect">
            <a:avLst/>
          </a:prstGeom>
        </p:spPr>
      </p:pic>
      <p:sp>
        <p:nvSpPr>
          <p:cNvPr id="5" name="Rectangle 4"/>
          <p:cNvSpPr/>
          <p:nvPr/>
        </p:nvSpPr>
        <p:spPr>
          <a:xfrm>
            <a:off x="312849" y="1622950"/>
            <a:ext cx="8229600" cy="273921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trauma team must ensure adequate spinal motion restriction during the primary and secondary surveys, as well as during transport of patients with proven or suspected spinal injury.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long as the patient’s spine is protected, a detailed examination can safely be deferred until the patient is stable.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Although there are often many competing clinical interests, the trauma team must ensure that a complete and adequate exam-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ination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spine is performed. The team leader should decide the appropriate time for this exam. </a:t>
            </a:r>
          </a:p>
        </p:txBody>
      </p:sp>
    </p:spTree>
    <p:extLst>
      <p:ext uri="{BB962C8B-B14F-4D97-AF65-F5344CB8AC3E}">
        <p14:creationId xmlns:p14="http://schemas.microsoft.com/office/powerpoint/2010/main" val="410675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56338" y="1004977"/>
            <a:ext cx="4495122" cy="5853023"/>
          </a:xfrm>
          <a:prstGeom prst="rect">
            <a:avLst/>
          </a:prstGeom>
        </p:spPr>
      </p:pic>
    </p:spTree>
    <p:extLst>
      <p:ext uri="{BB962C8B-B14F-4D97-AF65-F5344CB8AC3E}">
        <p14:creationId xmlns:p14="http://schemas.microsoft.com/office/powerpoint/2010/main" val="3613622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72944"/>
          </a:xfrm>
        </p:spPr>
        <p:txBody>
          <a:bodyPr/>
          <a:lstStyle/>
          <a:p>
            <a:r>
              <a:rPr lang="en-GB" dirty="0">
                <a:latin typeface="Arial" panose="020B0604020202020204" pitchFamily="34" charset="0"/>
                <a:cs typeface="Arial" panose="020B0604020202020204" pitchFamily="34" charset="0"/>
              </a:rPr>
              <a:t>Chapter 8 Summary of changes</a:t>
            </a:r>
            <a:endParaRPr lang="en-GB" dirty="0"/>
          </a:p>
        </p:txBody>
      </p:sp>
      <p:sp>
        <p:nvSpPr>
          <p:cNvPr id="3" name="Content Placeholder 2"/>
          <p:cNvSpPr>
            <a:spLocks noGrp="1"/>
          </p:cNvSpPr>
          <p:nvPr>
            <p:ph idx="1"/>
          </p:nvPr>
        </p:nvSpPr>
        <p:spPr>
          <a:xfrm>
            <a:off x="457200" y="1300898"/>
            <a:ext cx="8229600" cy="5024487"/>
          </a:xfrm>
        </p:spPr>
        <p:txBody>
          <a:bodyPr>
            <a:normAutofit/>
          </a:bodyPr>
          <a:lstStyle/>
          <a:p>
            <a:endParaRPr lang="en-GB" sz="1800" b="0" dirty="0"/>
          </a:p>
          <a:p>
            <a:r>
              <a:rPr lang="en-GB" sz="1800" b="0" dirty="0"/>
              <a:t>External haemorrhage control (tourniquet and packing)</a:t>
            </a:r>
          </a:p>
          <a:p>
            <a:pPr lvl="1"/>
            <a:endParaRPr lang="en-GB" sz="1800" b="0" dirty="0"/>
          </a:p>
          <a:p>
            <a:r>
              <a:rPr lang="en-GB" sz="1800" b="0" dirty="0"/>
              <a:t>Weight based IV antibiotic regimen</a:t>
            </a:r>
          </a:p>
          <a:p>
            <a:endParaRPr lang="en-GB" sz="1800" b="0" dirty="0"/>
          </a:p>
          <a:p>
            <a:r>
              <a:rPr lang="en-GB" sz="1800" b="0" dirty="0"/>
              <a:t>Bilateral femur fractures a risk factor for complications and death. </a:t>
            </a:r>
          </a:p>
        </p:txBody>
      </p:sp>
      <p:pic>
        <p:nvPicPr>
          <p:cNvPr id="4" name="Picture 3"/>
          <p:cNvPicPr>
            <a:picLocks noChangeAspect="1"/>
          </p:cNvPicPr>
          <p:nvPr/>
        </p:nvPicPr>
        <p:blipFill>
          <a:blip r:embed="rId2"/>
          <a:stretch>
            <a:fillRect/>
          </a:stretch>
        </p:blipFill>
        <p:spPr>
          <a:xfrm>
            <a:off x="1696643" y="4001153"/>
            <a:ext cx="5742930" cy="664522"/>
          </a:xfrm>
          <a:prstGeom prst="rect">
            <a:avLst/>
          </a:prstGeom>
        </p:spPr>
      </p:pic>
      <p:sp>
        <p:nvSpPr>
          <p:cNvPr id="5" name="Rectangle 4"/>
          <p:cNvSpPr/>
          <p:nvPr/>
        </p:nvSpPr>
        <p:spPr>
          <a:xfrm>
            <a:off x="437693" y="4910771"/>
            <a:ext cx="826083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Musculoskeletal injuries, especially open fractures, often appear dramatic and can potentially distract team members from more urgent resuscitation priorities. </a:t>
            </a:r>
          </a:p>
        </p:txBody>
      </p:sp>
    </p:spTree>
    <p:extLst>
      <p:ext uri="{BB962C8B-B14F-4D97-AF65-F5344CB8AC3E}">
        <p14:creationId xmlns:p14="http://schemas.microsoft.com/office/powerpoint/2010/main" val="1140847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51539" y="1016576"/>
            <a:ext cx="5246110" cy="5841423"/>
          </a:xfrm>
          <a:prstGeom prst="rect">
            <a:avLst/>
          </a:prstGeom>
        </p:spPr>
      </p:pic>
    </p:spTree>
    <p:extLst>
      <p:ext uri="{BB962C8B-B14F-4D97-AF65-F5344CB8AC3E}">
        <p14:creationId xmlns:p14="http://schemas.microsoft.com/office/powerpoint/2010/main" val="762869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35237"/>
          </a:xfrm>
        </p:spPr>
        <p:txBody>
          <a:bodyPr>
            <a:normAutofit fontScale="90000"/>
          </a:bodyPr>
          <a:lstStyle/>
          <a:p>
            <a:r>
              <a:rPr lang="en-GB" dirty="0"/>
              <a:t/>
            </a:r>
            <a:br>
              <a:rPr lang="en-GB" dirty="0"/>
            </a:br>
            <a:endParaRPr lang="en-GB" dirty="0"/>
          </a:p>
        </p:txBody>
      </p:sp>
      <p:sp>
        <p:nvSpPr>
          <p:cNvPr id="3" name="Content Placeholder 2"/>
          <p:cNvSpPr>
            <a:spLocks noGrp="1"/>
          </p:cNvSpPr>
          <p:nvPr>
            <p:ph idx="1"/>
          </p:nvPr>
        </p:nvSpPr>
        <p:spPr>
          <a:xfrm>
            <a:off x="425970" y="1336250"/>
            <a:ext cx="8229600" cy="5007989"/>
          </a:xfrm>
        </p:spPr>
        <p:txBody>
          <a:bodyPr/>
          <a:lstStyle/>
          <a:p>
            <a:endParaRPr lang="en-GB" sz="1800" b="0" dirty="0"/>
          </a:p>
          <a:p>
            <a:pPr marL="0" indent="0">
              <a:buNone/>
            </a:pPr>
            <a:r>
              <a:rPr lang="en-GB" dirty="0"/>
              <a:t>Bilateral femoral fractures</a:t>
            </a:r>
          </a:p>
          <a:p>
            <a:endParaRPr lang="en-GB" sz="1800" b="0" dirty="0"/>
          </a:p>
          <a:p>
            <a:r>
              <a:rPr lang="en-GB" sz="1800" b="0" dirty="0"/>
              <a:t>Patients with bilateral femur fractures are at higher risk for significant blood loss, severe associated injuries, pulmonary complications, multiple organ failure, and death. </a:t>
            </a:r>
          </a:p>
          <a:p>
            <a:endParaRPr lang="en-GB" sz="1800" b="0" dirty="0"/>
          </a:p>
          <a:p>
            <a:r>
              <a:rPr lang="en-GB" sz="1800" b="0" dirty="0"/>
              <a:t>These fractures should alert the clinician to the possibility of associated injures because of the significant force required to result in the injury.</a:t>
            </a:r>
          </a:p>
          <a:p>
            <a:endParaRPr lang="en-GB" dirty="0"/>
          </a:p>
        </p:txBody>
      </p:sp>
    </p:spTree>
    <p:extLst>
      <p:ext uri="{BB962C8B-B14F-4D97-AF65-F5344CB8AC3E}">
        <p14:creationId xmlns:p14="http://schemas.microsoft.com/office/powerpoint/2010/main" val="193638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5098" y="1871315"/>
            <a:ext cx="8154184" cy="907896"/>
          </a:xfrm>
        </p:spPr>
        <p:txBody>
          <a:bodyPr>
            <a:normAutofit/>
          </a:bodyPr>
          <a:lstStyle/>
          <a:p>
            <a:pPr marL="457200" lvl="1" indent="0" defTabSz="914400">
              <a:lnSpc>
                <a:spcPct val="90000"/>
              </a:lnSpc>
              <a:spcBef>
                <a:spcPts val="500"/>
              </a:spcBef>
              <a:buClrTx/>
              <a:buNone/>
            </a:pPr>
            <a:r>
              <a:rPr lang="en-US" dirty="0">
                <a:solidFill>
                  <a:prstClr val="black"/>
                </a:solidFill>
                <a:latin typeface="Arial" panose="020B0604020202020204" pitchFamily="34" charset="0"/>
                <a:cs typeface="Arial" panose="020B0604020202020204" pitchFamily="34" charset="0"/>
              </a:rPr>
              <a:t>A bolus of 1 L of an isotonic solution may be required to achieve an appropriate response in an adult patient. If a patient is unresponsive to initial crystalloid therapy, he or she should receive a blood transfusion.</a:t>
            </a: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457200" lvl="1" indent="0" defTabSz="914400">
              <a:lnSpc>
                <a:spcPct val="90000"/>
              </a:lnSpc>
              <a:spcBef>
                <a:spcPts val="500"/>
              </a:spcBef>
              <a:buClrTx/>
              <a:buNone/>
            </a:pPr>
            <a:endParaRPr lang="en-US"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endParaRPr lang="en-US" sz="1800" b="0" dirty="0">
              <a:solidFill>
                <a:prstClr val="black"/>
              </a:solidFill>
              <a:latin typeface="Arial" panose="020B0604020202020204" pitchFamily="34" charset="0"/>
              <a:cs typeface="Arial" panose="020B0604020202020204" pitchFamily="34" charset="0"/>
            </a:endParaRPr>
          </a:p>
          <a:p>
            <a:endParaRPr lang="en-GB" dirty="0"/>
          </a:p>
        </p:txBody>
      </p:sp>
      <p:sp>
        <p:nvSpPr>
          <p:cNvPr id="9" name="TextBox 8"/>
          <p:cNvSpPr txBox="1"/>
          <p:nvPr/>
        </p:nvSpPr>
        <p:spPr>
          <a:xfrm>
            <a:off x="688157" y="1348033"/>
            <a:ext cx="7711125" cy="707886"/>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1L of isotonic solution, if unresponsive, should receive blood</a:t>
            </a:r>
          </a:p>
          <a:p>
            <a:endParaRPr lang="en-GB" sz="2000" b="1" dirty="0">
              <a:latin typeface="Arial" panose="020B0604020202020204" pitchFamily="34" charset="0"/>
              <a:cs typeface="Arial" panose="020B0604020202020204" pitchFamily="34" charset="0"/>
            </a:endParaRPr>
          </a:p>
        </p:txBody>
      </p:sp>
      <p:sp>
        <p:nvSpPr>
          <p:cNvPr id="10" name="Rectangle 9"/>
          <p:cNvSpPr/>
          <p:nvPr/>
        </p:nvSpPr>
        <p:spPr>
          <a:xfrm>
            <a:off x="688156" y="4232101"/>
            <a:ext cx="7711125" cy="923330"/>
          </a:xfrm>
          <a:prstGeom prst="rect">
            <a:avLst/>
          </a:prstGeom>
        </p:spPr>
        <p:txBody>
          <a:bodyPr wrap="square">
            <a:spAutoFit/>
          </a:bodyPr>
          <a:lstStyle/>
          <a:p>
            <a:r>
              <a:rPr lang="en-GB" dirty="0">
                <a:latin typeface="Arial" panose="020B0604020202020204" pitchFamily="34" charset="0"/>
                <a:cs typeface="Arial" panose="020B0604020202020204" pitchFamily="34" charset="0"/>
              </a:rPr>
              <a:t>Fluids are administered judiciously, as aggressive resuscitation before control of bleeding has been demonstrated to increase mortality and morbidity. </a:t>
            </a:r>
          </a:p>
        </p:txBody>
      </p:sp>
      <p:sp>
        <p:nvSpPr>
          <p:cNvPr id="12" name="TextBox 11"/>
          <p:cNvSpPr txBox="1"/>
          <p:nvPr/>
        </p:nvSpPr>
        <p:spPr>
          <a:xfrm>
            <a:off x="688157" y="3502503"/>
            <a:ext cx="7522590" cy="707886"/>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Judicious fluids, avoid aggressive resuscitation before control of bleeding</a:t>
            </a:r>
          </a:p>
        </p:txBody>
      </p:sp>
    </p:spTree>
    <p:extLst>
      <p:ext uri="{BB962C8B-B14F-4D97-AF65-F5344CB8AC3E}">
        <p14:creationId xmlns:p14="http://schemas.microsoft.com/office/powerpoint/2010/main" val="3345195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00535" y="227856"/>
            <a:ext cx="5742930" cy="664522"/>
          </a:xfrm>
          <a:prstGeom prst="rect">
            <a:avLst/>
          </a:prstGeom>
        </p:spPr>
      </p:pic>
      <p:sp>
        <p:nvSpPr>
          <p:cNvPr id="5" name="Rectangle 4"/>
          <p:cNvSpPr/>
          <p:nvPr/>
        </p:nvSpPr>
        <p:spPr>
          <a:xfrm>
            <a:off x="457200" y="1365552"/>
            <a:ext cx="8229600" cy="475514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Musculoskeletal injuries, especially open fractures, often appear dramatic and can potentially distract team members from more urgent resuscitation priorities.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Because potentially life-threatening musculoskeletal injuries can be detected during the assessment of circulation, the team leader must rapidly direct the team to control external haemorrhage using sterile pressure dressings, splints, or tourniquets as appropriate.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one team member may be required to apply a traction splint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must be able to recognize limb- threatening injuries and report these accurately to the team leader so decisions can be made for managing these injuries in conjunction with life-threatening problems involving airway, breathing, and circulation.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that the trauma team performs a complete secondary survey, so injuries are not overlooked. Occult injuries are particularly common in patients with a depressed level of consciousness, and the team leader should ensure timely re-evaluation of the limbs to minimize missed injuries. </a:t>
            </a:r>
          </a:p>
        </p:txBody>
      </p:sp>
    </p:spTree>
    <p:extLst>
      <p:ext uri="{BB962C8B-B14F-4D97-AF65-F5344CB8AC3E}">
        <p14:creationId xmlns:p14="http://schemas.microsoft.com/office/powerpoint/2010/main" val="537341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04939" y="1008444"/>
            <a:ext cx="4471661" cy="5849556"/>
          </a:xfrm>
          <a:prstGeom prst="rect">
            <a:avLst/>
          </a:prstGeom>
        </p:spPr>
      </p:pic>
    </p:spTree>
    <p:extLst>
      <p:ext uri="{BB962C8B-B14F-4D97-AF65-F5344CB8AC3E}">
        <p14:creationId xmlns:p14="http://schemas.microsoft.com/office/powerpoint/2010/main" val="3968482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35237"/>
          </a:xfrm>
        </p:spPr>
        <p:txBody>
          <a:bodyPr/>
          <a:lstStyle/>
          <a:p>
            <a:r>
              <a:rPr lang="en-GB" dirty="0">
                <a:latin typeface="Arial" panose="020B0604020202020204" pitchFamily="34" charset="0"/>
                <a:cs typeface="Arial" panose="020B0604020202020204" pitchFamily="34" charset="0"/>
              </a:rPr>
              <a:t>Chapter 9 Summary of changes</a:t>
            </a:r>
            <a:endParaRPr lang="en-GB" dirty="0"/>
          </a:p>
        </p:txBody>
      </p:sp>
      <p:sp>
        <p:nvSpPr>
          <p:cNvPr id="3" name="Content Placeholder 2"/>
          <p:cNvSpPr>
            <a:spLocks noGrp="1"/>
          </p:cNvSpPr>
          <p:nvPr>
            <p:ph idx="1"/>
          </p:nvPr>
        </p:nvSpPr>
        <p:spPr>
          <a:xfrm>
            <a:off x="457200" y="1300898"/>
            <a:ext cx="8229600" cy="5269583"/>
          </a:xfrm>
        </p:spPr>
        <p:txBody>
          <a:bodyPr>
            <a:normAutofit/>
          </a:bodyPr>
          <a:lstStyle/>
          <a:p>
            <a:r>
              <a:rPr lang="en-GB" sz="1800" b="0" dirty="0"/>
              <a:t>Due to concerns about over-resuscitation when using Parkland formula: </a:t>
            </a:r>
          </a:p>
          <a:p>
            <a:r>
              <a:rPr lang="en-GB" sz="1400" b="0" dirty="0"/>
              <a:t>Fluid resuscitation for patient with deep partial and full thickness burns involving &gt; 20% BSA:</a:t>
            </a:r>
          </a:p>
          <a:p>
            <a:pPr lvl="1"/>
            <a:r>
              <a:rPr lang="en-GB" sz="1400" b="0" dirty="0"/>
              <a:t>Adult:		2ml/kg/% TBSA</a:t>
            </a:r>
          </a:p>
          <a:p>
            <a:pPr lvl="1"/>
            <a:r>
              <a:rPr lang="en-GB" sz="1400" b="0" dirty="0"/>
              <a:t>Paediatric:	3ml/kg/%TBSA.	</a:t>
            </a:r>
          </a:p>
          <a:p>
            <a:pPr lvl="1"/>
            <a:endParaRPr lang="en-GB" sz="1400" b="0" dirty="0"/>
          </a:p>
          <a:p>
            <a:pPr lvl="1"/>
            <a:r>
              <a:rPr lang="en-GB" sz="1400" b="0" dirty="0"/>
              <a:t>50% in the first 8 hours after the burn.</a:t>
            </a:r>
          </a:p>
          <a:p>
            <a:pPr lvl="1"/>
            <a:r>
              <a:rPr lang="en-GB" sz="1400" b="0" dirty="0"/>
              <a:t>50% in subsequent 16hr. </a:t>
            </a:r>
          </a:p>
          <a:p>
            <a:pPr lvl="1"/>
            <a:endParaRPr lang="en-GB" sz="1400" b="0" dirty="0"/>
          </a:p>
          <a:p>
            <a:r>
              <a:rPr lang="en-GB" sz="1800" b="0" dirty="0"/>
              <a:t>Fluid is titrated based on adequacy of the urine output.</a:t>
            </a:r>
          </a:p>
          <a:p>
            <a:endParaRPr lang="en-GB" sz="1800" b="0" dirty="0"/>
          </a:p>
          <a:p>
            <a:r>
              <a:rPr lang="en-GB" sz="1800" b="0" dirty="0"/>
              <a:t>Avoid fluid boluses unless the patient is hypotensive.</a:t>
            </a:r>
          </a:p>
          <a:p>
            <a:endParaRPr lang="en-GB" dirty="0"/>
          </a:p>
          <a:p>
            <a:endParaRPr lang="en-GB" dirty="0"/>
          </a:p>
          <a:p>
            <a:endParaRPr lang="en-GB" dirty="0"/>
          </a:p>
          <a:p>
            <a:pPr marL="0" indent="0">
              <a:buNone/>
            </a:pPr>
            <a:r>
              <a:rPr lang="en-GB" sz="1900" b="0" dirty="0">
                <a:latin typeface="Arial" panose="020B0604020202020204" pitchFamily="34" charset="0"/>
                <a:cs typeface="Arial" panose="020B0604020202020204" pitchFamily="34" charset="0"/>
              </a:rPr>
              <a:t>The team leader must ensure that the trauma team recognizes the unique aspects of applying the ATLS principles to treating burn-injured patients.</a:t>
            </a:r>
          </a:p>
          <a:p>
            <a:endParaRPr lang="en-GB" dirty="0"/>
          </a:p>
        </p:txBody>
      </p:sp>
      <p:pic>
        <p:nvPicPr>
          <p:cNvPr id="4" name="Picture 3"/>
          <p:cNvPicPr>
            <a:picLocks noChangeAspect="1"/>
          </p:cNvPicPr>
          <p:nvPr/>
        </p:nvPicPr>
        <p:blipFill>
          <a:blip r:embed="rId2"/>
          <a:stretch>
            <a:fillRect/>
          </a:stretch>
        </p:blipFill>
        <p:spPr>
          <a:xfrm>
            <a:off x="1669305" y="4707997"/>
            <a:ext cx="5742930" cy="664522"/>
          </a:xfrm>
          <a:prstGeom prst="rect">
            <a:avLst/>
          </a:prstGeom>
        </p:spPr>
      </p:pic>
    </p:spTree>
    <p:extLst>
      <p:ext uri="{BB962C8B-B14F-4D97-AF65-F5344CB8AC3E}">
        <p14:creationId xmlns:p14="http://schemas.microsoft.com/office/powerpoint/2010/main" val="82861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100244"/>
            <a:ext cx="9143999" cy="5522024"/>
          </a:xfrm>
          <a:prstGeom prst="rect">
            <a:avLst/>
          </a:prstGeom>
        </p:spPr>
      </p:pic>
    </p:spTree>
    <p:extLst>
      <p:ext uri="{BB962C8B-B14F-4D97-AF65-F5344CB8AC3E}">
        <p14:creationId xmlns:p14="http://schemas.microsoft.com/office/powerpoint/2010/main" val="2131953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40279" y="1199717"/>
            <a:ext cx="5742930" cy="664522"/>
          </a:xfrm>
          <a:prstGeom prst="rect">
            <a:avLst/>
          </a:prstGeom>
        </p:spPr>
      </p:pic>
      <p:sp>
        <p:nvSpPr>
          <p:cNvPr id="5" name="Rectangle 4"/>
          <p:cNvSpPr/>
          <p:nvPr/>
        </p:nvSpPr>
        <p:spPr>
          <a:xfrm>
            <a:off x="425970" y="2503264"/>
            <a:ext cx="8229600" cy="32624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leader must: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Ensure that the trauma team recognizes the unique aspects of applying the ATLS principles to treating burn-injured patients.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 the team recognize the importance of limiting exposure to minimize hypothermia in the patient and infection of the burn.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the trauma team to communicate early and regularly regarding concerns about the challenges of resuscitating a burn- injured patient (e.g., IV access and need for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escharotomies</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598906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3013" y="1032368"/>
            <a:ext cx="4515513" cy="5825632"/>
          </a:xfrm>
          <a:prstGeom prst="rect">
            <a:avLst/>
          </a:prstGeom>
        </p:spPr>
      </p:pic>
    </p:spTree>
    <p:extLst>
      <p:ext uri="{BB962C8B-B14F-4D97-AF65-F5344CB8AC3E}">
        <p14:creationId xmlns:p14="http://schemas.microsoft.com/office/powerpoint/2010/main" val="1962550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1345942"/>
          </a:xfrm>
        </p:spPr>
        <p:txBody>
          <a:bodyPr/>
          <a:lstStyle/>
          <a:p>
            <a:r>
              <a:rPr lang="en-GB" dirty="0">
                <a:latin typeface="Arial" panose="020B0604020202020204" pitchFamily="34" charset="0"/>
                <a:cs typeface="Arial" panose="020B0604020202020204" pitchFamily="34" charset="0"/>
              </a:rPr>
              <a:t>Chapter 10 Summary of changes</a:t>
            </a:r>
            <a:endParaRPr lang="en-GB" dirty="0"/>
          </a:p>
        </p:txBody>
      </p:sp>
      <p:sp>
        <p:nvSpPr>
          <p:cNvPr id="3" name="Content Placeholder 2"/>
          <p:cNvSpPr>
            <a:spLocks noGrp="1"/>
          </p:cNvSpPr>
          <p:nvPr>
            <p:ph idx="1"/>
          </p:nvPr>
        </p:nvSpPr>
        <p:spPr>
          <a:xfrm>
            <a:off x="457200" y="1291472"/>
            <a:ext cx="8229600" cy="4834691"/>
          </a:xfrm>
        </p:spPr>
        <p:txBody>
          <a:bodyPr/>
          <a:lstStyle/>
          <a:p>
            <a:r>
              <a:rPr lang="en-GB" sz="1800" b="0" dirty="0"/>
              <a:t>Note no change in site for needle decompression in children 2nd intercostal space mid clavicular line.</a:t>
            </a:r>
          </a:p>
          <a:p>
            <a:endParaRPr lang="en-GB" sz="1800" b="0" dirty="0"/>
          </a:p>
          <a:p>
            <a:r>
              <a:rPr lang="en-GB" sz="1800" b="0" dirty="0"/>
              <a:t>Fluid resuscitation: Packed </a:t>
            </a:r>
            <a:r>
              <a:rPr lang="en-GB" sz="1800" b="0" dirty="0" err="1"/>
              <a:t>rbcs</a:t>
            </a:r>
            <a:r>
              <a:rPr lang="en-GB" sz="1800" b="0" dirty="0"/>
              <a:t> should be considered after the second or third bolus.</a:t>
            </a:r>
          </a:p>
          <a:p>
            <a:endParaRPr lang="en-GB" sz="1800" b="0" dirty="0"/>
          </a:p>
          <a:p>
            <a:r>
              <a:rPr lang="en-GB" sz="1800" b="0" dirty="0"/>
              <a:t>PECARN criteria for head CT</a:t>
            </a:r>
          </a:p>
          <a:p>
            <a:endParaRPr lang="en-GB" dirty="0"/>
          </a:p>
        </p:txBody>
      </p:sp>
      <p:pic>
        <p:nvPicPr>
          <p:cNvPr id="4" name="Picture 3"/>
          <p:cNvPicPr>
            <a:picLocks noChangeAspect="1"/>
          </p:cNvPicPr>
          <p:nvPr/>
        </p:nvPicPr>
        <p:blipFill>
          <a:blip r:embed="rId2"/>
          <a:stretch>
            <a:fillRect/>
          </a:stretch>
        </p:blipFill>
        <p:spPr>
          <a:xfrm>
            <a:off x="1700535" y="4352133"/>
            <a:ext cx="5742930" cy="664522"/>
          </a:xfrm>
          <a:prstGeom prst="rect">
            <a:avLst/>
          </a:prstGeom>
        </p:spPr>
      </p:pic>
      <p:sp>
        <p:nvSpPr>
          <p:cNvPr id="5" name="Rectangle 4"/>
          <p:cNvSpPr/>
          <p:nvPr/>
        </p:nvSpPr>
        <p:spPr>
          <a:xfrm>
            <a:off x="492369" y="5292009"/>
            <a:ext cx="819837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Ideally, injured children are cared for in settings that have a paediatric trauma team</a:t>
            </a:r>
          </a:p>
        </p:txBody>
      </p:sp>
    </p:spTree>
    <p:extLst>
      <p:ext uri="{BB962C8B-B14F-4D97-AF65-F5344CB8AC3E}">
        <p14:creationId xmlns:p14="http://schemas.microsoft.com/office/powerpoint/2010/main" val="840371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91798"/>
          </a:xfrm>
        </p:spPr>
        <p:txBody>
          <a:bodyPr>
            <a:normAutofit fontScale="90000"/>
          </a:bodyPr>
          <a:lstStyle/>
          <a:p>
            <a:r>
              <a:rPr lang="en-GB" dirty="0"/>
              <a:t/>
            </a:r>
            <a:br>
              <a:rPr lang="en-GB" dirty="0"/>
            </a:br>
            <a:endParaRPr lang="en-GB" dirty="0"/>
          </a:p>
        </p:txBody>
      </p:sp>
      <p:sp>
        <p:nvSpPr>
          <p:cNvPr id="3" name="Content Placeholder 2"/>
          <p:cNvSpPr>
            <a:spLocks noGrp="1"/>
          </p:cNvSpPr>
          <p:nvPr>
            <p:ph idx="1"/>
          </p:nvPr>
        </p:nvSpPr>
        <p:spPr>
          <a:xfrm>
            <a:off x="457200" y="1282046"/>
            <a:ext cx="8229600" cy="4844118"/>
          </a:xfrm>
        </p:spPr>
        <p:txBody>
          <a:bodyPr/>
          <a:lstStyle/>
          <a:p>
            <a:pPr marL="0" indent="0">
              <a:buNone/>
            </a:pPr>
            <a:r>
              <a:rPr lang="en-GB" dirty="0"/>
              <a:t>Paediatric fluid resuscitation</a:t>
            </a:r>
          </a:p>
          <a:p>
            <a:endParaRPr lang="en-GB" sz="1800" b="0" dirty="0"/>
          </a:p>
          <a:p>
            <a:endParaRPr lang="en-GB" sz="1800" b="0" dirty="0"/>
          </a:p>
          <a:p>
            <a:r>
              <a:rPr lang="en-GB" sz="1800" b="0" dirty="0"/>
              <a:t>20ml/kg bolus followed by one or two additional boluses. </a:t>
            </a:r>
          </a:p>
          <a:p>
            <a:endParaRPr lang="en-GB" sz="1800" b="0" dirty="0"/>
          </a:p>
          <a:p>
            <a:r>
              <a:rPr lang="en-GB" sz="1800" b="0" dirty="0"/>
              <a:t>Packed </a:t>
            </a:r>
            <a:r>
              <a:rPr lang="en-GB" sz="1800" b="0" dirty="0" err="1"/>
              <a:t>rbcs</a:t>
            </a:r>
            <a:r>
              <a:rPr lang="en-GB" sz="1800" b="0" dirty="0"/>
              <a:t> should be considered after the second or third bolus.</a:t>
            </a:r>
          </a:p>
          <a:p>
            <a:endParaRPr lang="en-GB" sz="1800" b="0" dirty="0"/>
          </a:p>
          <a:p>
            <a:r>
              <a:rPr lang="en-GB" sz="1800" b="0" dirty="0"/>
              <a:t>Damage control resuscitation in children represents a move toward limiting crystalloid resuscitation.</a:t>
            </a:r>
          </a:p>
          <a:p>
            <a:pPr lvl="1"/>
            <a:r>
              <a:rPr lang="en-GB" sz="1400" b="0" dirty="0"/>
              <a:t>20 ml/kg bolus</a:t>
            </a:r>
          </a:p>
          <a:p>
            <a:pPr lvl="1"/>
            <a:r>
              <a:rPr lang="en-GB" sz="1400" b="0" dirty="0"/>
              <a:t>10-20 ml/kg of </a:t>
            </a:r>
            <a:r>
              <a:rPr lang="en-GB" sz="1400" b="0" dirty="0" err="1"/>
              <a:t>Prbc</a:t>
            </a:r>
            <a:endParaRPr lang="en-GB" sz="1400" b="0" dirty="0"/>
          </a:p>
          <a:p>
            <a:pPr lvl="1"/>
            <a:r>
              <a:rPr lang="en-GB" sz="1400" b="0" dirty="0"/>
              <a:t>10-20 ml/kg of fresh frozen plasma and platelet as part of massive transfusion protocol</a:t>
            </a:r>
          </a:p>
          <a:p>
            <a:pPr lvl="1"/>
            <a:r>
              <a:rPr lang="en-GB" sz="1400" b="0" dirty="0"/>
              <a:t>No survival advantage has been demonstrated in literature</a:t>
            </a:r>
          </a:p>
          <a:p>
            <a:endParaRPr lang="en-GB" dirty="0"/>
          </a:p>
        </p:txBody>
      </p:sp>
    </p:spTree>
    <p:extLst>
      <p:ext uri="{BB962C8B-B14F-4D97-AF65-F5344CB8AC3E}">
        <p14:creationId xmlns:p14="http://schemas.microsoft.com/office/powerpoint/2010/main" val="898615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9888"/>
            <a:ext cx="8229600" cy="1168923"/>
          </a:xfrm>
        </p:spPr>
        <p:txBody>
          <a:bodyPr>
            <a:noAutofit/>
          </a:bodyPr>
          <a:lstStyle/>
          <a:p>
            <a:r>
              <a:rPr lang="en-GB" sz="2000" dirty="0">
                <a:latin typeface="Arial" panose="020B0604020202020204" pitchFamily="34" charset="0"/>
                <a:cs typeface="Arial" panose="020B0604020202020204" pitchFamily="34" charset="0"/>
              </a:rPr>
              <a:t>Paediatric Emergency Care Applied</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Research Network (PECARN) criteria for</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head CT</a:t>
            </a:r>
            <a:r>
              <a:rPr lang="en-GB" sz="2000" dirty="0"/>
              <a:t/>
            </a:r>
            <a:br>
              <a:rPr lang="en-GB" sz="2000" dirty="0"/>
            </a:br>
            <a:endParaRPr lang="en-GB" sz="2000" dirty="0"/>
          </a:p>
        </p:txBody>
      </p:sp>
      <p:pic>
        <p:nvPicPr>
          <p:cNvPr id="4" name="Content Placeholder 3"/>
          <p:cNvPicPr>
            <a:picLocks noGrp="1" noChangeAspect="1"/>
          </p:cNvPicPr>
          <p:nvPr>
            <p:ph idx="1"/>
          </p:nvPr>
        </p:nvPicPr>
        <p:blipFill>
          <a:blip r:embed="rId2"/>
          <a:stretch>
            <a:fillRect/>
          </a:stretch>
        </p:blipFill>
        <p:spPr>
          <a:xfrm>
            <a:off x="2082251" y="1093508"/>
            <a:ext cx="7046304" cy="5588645"/>
          </a:xfrm>
          <a:prstGeom prst="rect">
            <a:avLst/>
          </a:prstGeom>
        </p:spPr>
      </p:pic>
      <p:sp>
        <p:nvSpPr>
          <p:cNvPr id="5" name="Rectangle 4"/>
          <p:cNvSpPr/>
          <p:nvPr/>
        </p:nvSpPr>
        <p:spPr>
          <a:xfrm>
            <a:off x="425970" y="1224562"/>
            <a:ext cx="4572000"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A&lt;2yr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B&gt;2yr</a:t>
            </a:r>
          </a:p>
        </p:txBody>
      </p:sp>
    </p:spTree>
    <p:extLst>
      <p:ext uri="{BB962C8B-B14F-4D97-AF65-F5344CB8AC3E}">
        <p14:creationId xmlns:p14="http://schemas.microsoft.com/office/powerpoint/2010/main" val="3002710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30852" y="229679"/>
            <a:ext cx="5742930" cy="618733"/>
          </a:xfrm>
          <a:prstGeom prst="rect">
            <a:avLst/>
          </a:prstGeom>
        </p:spPr>
      </p:pic>
      <p:sp>
        <p:nvSpPr>
          <p:cNvPr id="5" name="Rectangle 4"/>
          <p:cNvSpPr/>
          <p:nvPr/>
        </p:nvSpPr>
        <p:spPr>
          <a:xfrm>
            <a:off x="425970" y="1055802"/>
            <a:ext cx="8229600" cy="5201424"/>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Ideally, injured children are cared for in settings that have a paediatric trauma team composed of a physician with expertise in managing paediatric trauma, paediatric specialist physicians, and paediatric nurses and staff.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Team members should be assigned specific tasks and functions during the resuscitation to ensure an orderly transition of care.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reality is that most injured children will initially be treated in a facility with limited paediatric specialty resources. An adult trauma team may be responsible for the care of injured children and must provide the following: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trauma team leader who has experience in the care of injured patients and is familiar with the local medical resources available to care for injured children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provider with basic airway management skills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 to providers with advanced paediatric airway skills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Ability to provide paediatric vascular access via percutaneous or intraosseous routes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Knowledge of paediatric fluid resuscitation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Appropriate equipment sizes for a range of different ages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Strict attention to drug doses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involvement of a surgeon with paediatric expertise, preferably a paediatric surgeon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Knowledge and access to available paediatric resources (paediatrician, family medicine) to help manage paediatric-specific comorbidities or issues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Inclusion of the child’s family during the emergency department resuscitation and throughout the child’s hospital stay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particularly important to debrief after a paediatric trauma case. Team members and others present in the resuscitation room may be deeply affected by poor outcomes for children. Appropriate mental health resources should</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available. </a:t>
            </a:r>
          </a:p>
        </p:txBody>
      </p:sp>
    </p:spTree>
    <p:extLst>
      <p:ext uri="{BB962C8B-B14F-4D97-AF65-F5344CB8AC3E}">
        <p14:creationId xmlns:p14="http://schemas.microsoft.com/office/powerpoint/2010/main" val="118588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5970" y="1720840"/>
            <a:ext cx="8229600" cy="2585323"/>
          </a:xfrm>
          <a:prstGeom prst="rect">
            <a:avLst/>
          </a:prstGeom>
        </p:spPr>
        <p:txBody>
          <a:bodyPr wrap="square">
            <a:spAutoFit/>
          </a:bodyPr>
          <a:lstStyle/>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Some severely injured patients arrive with coagulopathy already established, which has led some jurisdictions to administer tranexamic acid pre-emptively in severely injured patients.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European and American military studies demonstrate improved survival when </a:t>
            </a:r>
            <a:r>
              <a:rPr lang="en-GB" dirty="0" err="1">
                <a:latin typeface="Arial" panose="020B0604020202020204" pitchFamily="34" charset="0"/>
                <a:cs typeface="Arial" panose="020B0604020202020204" pitchFamily="34" charset="0"/>
              </a:rPr>
              <a:t>tranexamic</a:t>
            </a:r>
            <a:r>
              <a:rPr lang="en-GB" dirty="0">
                <a:latin typeface="Arial" panose="020B0604020202020204" pitchFamily="34" charset="0"/>
                <a:cs typeface="Arial" panose="020B0604020202020204" pitchFamily="34" charset="0"/>
              </a:rPr>
              <a:t> acid is administered within 3 hours of injury. When </a:t>
            </a:r>
            <a:r>
              <a:rPr lang="en-GB" dirty="0" err="1">
                <a:latin typeface="Arial" panose="020B0604020202020204" pitchFamily="34" charset="0"/>
                <a:cs typeface="Arial" panose="020B0604020202020204" pitchFamily="34" charset="0"/>
              </a:rPr>
              <a:t>bolused</a:t>
            </a:r>
            <a:r>
              <a:rPr lang="en-GB" dirty="0">
                <a:latin typeface="Arial" panose="020B0604020202020204" pitchFamily="34" charset="0"/>
                <a:cs typeface="Arial" panose="020B0604020202020204" pitchFamily="34" charset="0"/>
              </a:rPr>
              <a:t> in the field follow up infusion is given over 8 hours in the hospital </a:t>
            </a:r>
            <a:r>
              <a:rPr lang="en-GB" i="1" dirty="0">
                <a:latin typeface="Arial" panose="020B0604020202020204" pitchFamily="34" charset="0"/>
                <a:cs typeface="Arial" panose="020B0604020202020204" pitchFamily="34" charset="0"/>
              </a:rPr>
              <a:t>(see Guidance Document for the Prehospital Use of Tranexamic Acid in Injured Patients)</a:t>
            </a:r>
            <a:r>
              <a:rPr lang="en-GB" dirty="0">
                <a:latin typeface="Arial" panose="020B0604020202020204" pitchFamily="34" charset="0"/>
                <a:cs typeface="Arial" panose="020B0604020202020204" pitchFamily="34" charset="0"/>
              </a:rPr>
              <a:t>. </a:t>
            </a:r>
          </a:p>
        </p:txBody>
      </p:sp>
      <p:sp>
        <p:nvSpPr>
          <p:cNvPr id="12" name="Rectangle 11"/>
          <p:cNvSpPr/>
          <p:nvPr/>
        </p:nvSpPr>
        <p:spPr>
          <a:xfrm>
            <a:off x="425969" y="5026672"/>
            <a:ext cx="8303251" cy="1477328"/>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Severely injured trauma patients are at risk for coagulopathy, which can be further exacerbated by resuscitative measures. This condition potentially establishes a cycle of ongoing bleeding and further resuscitation, which can be mitigated by use of massive transfusion protocols with blood components administered at predefined low ratios (see Chapter 3: Shock)</a:t>
            </a:r>
          </a:p>
        </p:txBody>
      </p:sp>
      <p:sp>
        <p:nvSpPr>
          <p:cNvPr id="13" name="TextBox 12"/>
          <p:cNvSpPr txBox="1"/>
          <p:nvPr/>
        </p:nvSpPr>
        <p:spPr>
          <a:xfrm>
            <a:off x="612742" y="1402344"/>
            <a:ext cx="7409468" cy="430887"/>
          </a:xfrm>
          <a:prstGeom prst="rect">
            <a:avLst/>
          </a:prstGeom>
          <a:noFill/>
        </p:spPr>
        <p:txBody>
          <a:bodyPr wrap="square" rtlCol="0">
            <a:spAutoFit/>
          </a:bodyPr>
          <a:lstStyle/>
          <a:p>
            <a:r>
              <a:rPr lang="en-GB" sz="2200" b="1" dirty="0" err="1">
                <a:latin typeface="Arial" panose="020B0604020202020204" pitchFamily="34" charset="0"/>
                <a:cs typeface="Arial" panose="020B0604020202020204" pitchFamily="34" charset="0"/>
              </a:rPr>
              <a:t>Tranexamic</a:t>
            </a:r>
            <a:r>
              <a:rPr lang="en-GB" sz="2200" b="1" dirty="0">
                <a:latin typeface="Arial" panose="020B0604020202020204" pitchFamily="34" charset="0"/>
                <a:cs typeface="Arial" panose="020B0604020202020204" pitchFamily="34" charset="0"/>
              </a:rPr>
              <a:t> acid</a:t>
            </a:r>
          </a:p>
        </p:txBody>
      </p:sp>
      <p:sp>
        <p:nvSpPr>
          <p:cNvPr id="15" name="TextBox 14"/>
          <p:cNvSpPr txBox="1"/>
          <p:nvPr/>
        </p:nvSpPr>
        <p:spPr>
          <a:xfrm>
            <a:off x="612741" y="4466362"/>
            <a:ext cx="6711885" cy="430887"/>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Coagulopathy</a:t>
            </a:r>
          </a:p>
        </p:txBody>
      </p:sp>
    </p:spTree>
    <p:extLst>
      <p:ext uri="{BB962C8B-B14F-4D97-AF65-F5344CB8AC3E}">
        <p14:creationId xmlns:p14="http://schemas.microsoft.com/office/powerpoint/2010/main" val="338038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78318" y="1040833"/>
            <a:ext cx="4524904" cy="5817167"/>
          </a:xfrm>
          <a:prstGeom prst="rect">
            <a:avLst/>
          </a:prstGeom>
        </p:spPr>
      </p:pic>
    </p:spTree>
    <p:extLst>
      <p:ext uri="{BB962C8B-B14F-4D97-AF65-F5344CB8AC3E}">
        <p14:creationId xmlns:p14="http://schemas.microsoft.com/office/powerpoint/2010/main" val="3348885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63517"/>
          </a:xfrm>
        </p:spPr>
        <p:txBody>
          <a:bodyPr/>
          <a:lstStyle/>
          <a:p>
            <a:r>
              <a:rPr lang="en-GB" dirty="0">
                <a:latin typeface="Arial" panose="020B0604020202020204" pitchFamily="34" charset="0"/>
                <a:cs typeface="Arial" panose="020B0604020202020204" pitchFamily="34" charset="0"/>
              </a:rPr>
              <a:t>Chapter 11 Summary of changes</a:t>
            </a:r>
            <a:endParaRPr lang="en-GB" dirty="0"/>
          </a:p>
        </p:txBody>
      </p:sp>
      <p:sp>
        <p:nvSpPr>
          <p:cNvPr id="3" name="Content Placeholder 2"/>
          <p:cNvSpPr>
            <a:spLocks noGrp="1"/>
          </p:cNvSpPr>
          <p:nvPr>
            <p:ph idx="1"/>
          </p:nvPr>
        </p:nvSpPr>
        <p:spPr/>
        <p:txBody>
          <a:bodyPr/>
          <a:lstStyle/>
          <a:p>
            <a:r>
              <a:rPr lang="en-GB" sz="1800" b="0" dirty="0"/>
              <a:t>Pre-existing conditions impact morbidity and mortality.</a:t>
            </a:r>
          </a:p>
          <a:p>
            <a:endParaRPr lang="en-GB" sz="1800" b="0" dirty="0"/>
          </a:p>
          <a:p>
            <a:r>
              <a:rPr lang="en-GB" sz="1800" b="0" dirty="0"/>
              <a:t>Mortality from pelvic fracture 4 X higher in older than younger patients</a:t>
            </a:r>
          </a:p>
          <a:p>
            <a:pPr lvl="1"/>
            <a:r>
              <a:rPr lang="en-GB" sz="1400" b="0" dirty="0"/>
              <a:t>Need for blood transfusion even with stable fracture is higher</a:t>
            </a:r>
          </a:p>
          <a:p>
            <a:pPr lvl="1"/>
            <a:r>
              <a:rPr lang="en-GB" sz="1400" b="0" dirty="0"/>
              <a:t>Longer hospital stays and less return to independent lifestyles</a:t>
            </a:r>
          </a:p>
          <a:p>
            <a:endParaRPr lang="en-GB" dirty="0"/>
          </a:p>
        </p:txBody>
      </p:sp>
      <p:pic>
        <p:nvPicPr>
          <p:cNvPr id="4" name="Picture 3"/>
          <p:cNvPicPr>
            <a:picLocks noChangeAspect="1"/>
          </p:cNvPicPr>
          <p:nvPr/>
        </p:nvPicPr>
        <p:blipFill>
          <a:blip r:embed="rId2"/>
          <a:stretch>
            <a:fillRect/>
          </a:stretch>
        </p:blipFill>
        <p:spPr>
          <a:xfrm>
            <a:off x="1513642" y="4095186"/>
            <a:ext cx="5742930" cy="664522"/>
          </a:xfrm>
          <a:prstGeom prst="rect">
            <a:avLst/>
          </a:prstGeom>
        </p:spPr>
      </p:pic>
      <p:sp>
        <p:nvSpPr>
          <p:cNvPr id="5" name="Rectangle 4"/>
          <p:cNvSpPr/>
          <p:nvPr/>
        </p:nvSpPr>
        <p:spPr>
          <a:xfrm>
            <a:off x="270307" y="5105989"/>
            <a:ext cx="8229600" cy="341632"/>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Trauma teams are increasingly managing trauma in the elderly population.</a:t>
            </a:r>
          </a:p>
        </p:txBody>
      </p:sp>
    </p:spTree>
    <p:extLst>
      <p:ext uri="{BB962C8B-B14F-4D97-AF65-F5344CB8AC3E}">
        <p14:creationId xmlns:p14="http://schemas.microsoft.com/office/powerpoint/2010/main" val="3865927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29" y="152919"/>
            <a:ext cx="8229600" cy="846321"/>
          </a:xfrm>
        </p:spPr>
        <p:txBody>
          <a:bodyPr>
            <a:normAutofit fontScale="90000"/>
          </a:bodyPr>
          <a:lstStyle/>
          <a:p>
            <a:r>
              <a:rPr lang="en-GB" dirty="0"/>
              <a:t/>
            </a:r>
            <a:br>
              <a:rPr lang="en-GB" dirty="0"/>
            </a:br>
            <a:endParaRPr lang="en-GB" dirty="0"/>
          </a:p>
        </p:txBody>
      </p:sp>
      <p:sp>
        <p:nvSpPr>
          <p:cNvPr id="3" name="Content Placeholder 2"/>
          <p:cNvSpPr>
            <a:spLocks noGrp="1"/>
          </p:cNvSpPr>
          <p:nvPr>
            <p:ph idx="1"/>
          </p:nvPr>
        </p:nvSpPr>
        <p:spPr>
          <a:xfrm>
            <a:off x="457200" y="1423447"/>
            <a:ext cx="8229600" cy="4702716"/>
          </a:xfrm>
        </p:spPr>
        <p:txBody>
          <a:bodyPr/>
          <a:lstStyle/>
          <a:p>
            <a:pPr marL="0" indent="0">
              <a:buNone/>
            </a:pPr>
            <a:r>
              <a:rPr lang="en-GB" dirty="0"/>
              <a:t>Patients with one or more of these PECs twice as likely to die as those without:</a:t>
            </a:r>
          </a:p>
          <a:p>
            <a:pPr marL="0" indent="0">
              <a:buNone/>
            </a:pPr>
            <a:endParaRPr lang="en-GB" dirty="0"/>
          </a:p>
          <a:p>
            <a:r>
              <a:rPr lang="en-GB" sz="1800" b="0" dirty="0"/>
              <a:t>cirrhosis</a:t>
            </a:r>
          </a:p>
          <a:p>
            <a:r>
              <a:rPr lang="en-GB" sz="1800" b="0" dirty="0"/>
              <a:t>congenital coagulopathy</a:t>
            </a:r>
          </a:p>
          <a:p>
            <a:r>
              <a:rPr lang="en-GB" sz="1800" b="0" dirty="0"/>
              <a:t>chronic obstructive pulmonary disease</a:t>
            </a:r>
          </a:p>
          <a:p>
            <a:r>
              <a:rPr lang="en-GB" sz="1800" b="0" dirty="0"/>
              <a:t>ischemic heart disease</a:t>
            </a:r>
          </a:p>
          <a:p>
            <a:r>
              <a:rPr lang="en-GB" sz="1800" b="0" dirty="0"/>
              <a:t>diabetes mellitus</a:t>
            </a:r>
          </a:p>
          <a:p>
            <a:endParaRPr lang="en-GB" dirty="0"/>
          </a:p>
        </p:txBody>
      </p:sp>
    </p:spTree>
    <p:extLst>
      <p:ext uri="{BB962C8B-B14F-4D97-AF65-F5344CB8AC3E}">
        <p14:creationId xmlns:p14="http://schemas.microsoft.com/office/powerpoint/2010/main" val="69238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95183" y="191973"/>
            <a:ext cx="5742930" cy="664522"/>
          </a:xfrm>
          <a:prstGeom prst="rect">
            <a:avLst/>
          </a:prstGeom>
        </p:spPr>
      </p:pic>
      <p:sp>
        <p:nvSpPr>
          <p:cNvPr id="6" name="Rectangle 5"/>
          <p:cNvSpPr/>
          <p:nvPr/>
        </p:nvSpPr>
        <p:spPr>
          <a:xfrm>
            <a:off x="325225" y="1294503"/>
            <a:ext cx="8229600" cy="532453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Trauma teams are increasingly managing trauma in the elderly population.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Because of pre-existing medical conditions and the potential complications of anticoagulant and antiplatelet drug therapy, successful management of geriatric trauma remains challenging.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trauma team with an understanding of the unique anatomical and physiological changes related to aging can have a positive impact on patient outcome.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activation of the trauma team maybe required for elderly patients who do not meet traditional criteria for activation. A simple injury, such as an open tibia fracture, in a frail elderly person may quickly become life-threatening.</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effect of cardiac drugs, such as beta blockers, may blunt the typical physiological response to haemorrhage, making interpretation of traditional vital signs difficult. The team member responsible for managing circulation must ensure that the team leader is made aware of even minor changes in physiological parameters, and he or she should assess for perfusion status to promptly identify and manage catastrophic haemorrhage.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outcomes for elderly trauma patients are often poor. The team leader must consider patients’ advanced directives and recognize the patient's goals of care. Often, members of the team provide opinions or suggestions that may be helpful in caring for patients in these difficult situations. </a:t>
            </a:r>
          </a:p>
        </p:txBody>
      </p:sp>
    </p:spTree>
    <p:extLst>
      <p:ext uri="{BB962C8B-B14F-4D97-AF65-F5344CB8AC3E}">
        <p14:creationId xmlns:p14="http://schemas.microsoft.com/office/powerpoint/2010/main" val="3846075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96682" y="1030612"/>
            <a:ext cx="4488175" cy="5827388"/>
          </a:xfrm>
          <a:prstGeom prst="rect">
            <a:avLst/>
          </a:prstGeom>
        </p:spPr>
      </p:pic>
    </p:spTree>
    <p:extLst>
      <p:ext uri="{BB962C8B-B14F-4D97-AF65-F5344CB8AC3E}">
        <p14:creationId xmlns:p14="http://schemas.microsoft.com/office/powerpoint/2010/main" val="28603999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733200"/>
          </a:xfrm>
        </p:spPr>
        <p:txBody>
          <a:bodyPr/>
          <a:lstStyle/>
          <a:p>
            <a:r>
              <a:rPr lang="en-GB" dirty="0">
                <a:latin typeface="Arial" panose="020B0604020202020204" pitchFamily="34" charset="0"/>
                <a:cs typeface="Arial" panose="020B0604020202020204" pitchFamily="34" charset="0"/>
              </a:rPr>
              <a:t>Chapter 12 Summary of changes</a:t>
            </a:r>
            <a:endParaRPr lang="en-GB" dirty="0"/>
          </a:p>
        </p:txBody>
      </p:sp>
      <p:sp>
        <p:nvSpPr>
          <p:cNvPr id="3" name="Content Placeholder 2"/>
          <p:cNvSpPr>
            <a:spLocks noGrp="1"/>
          </p:cNvSpPr>
          <p:nvPr>
            <p:ph idx="1"/>
          </p:nvPr>
        </p:nvSpPr>
        <p:spPr/>
        <p:txBody>
          <a:bodyPr>
            <a:normAutofit/>
          </a:bodyPr>
          <a:lstStyle/>
          <a:p>
            <a:r>
              <a:rPr lang="en-GB" sz="1800" b="0" dirty="0"/>
              <a:t>Indication of amniotic fluid leak is vaginal fluid pH of &gt; 4.5</a:t>
            </a:r>
          </a:p>
          <a:p>
            <a:endParaRPr lang="en-GB" sz="1800" b="0" dirty="0"/>
          </a:p>
        </p:txBody>
      </p:sp>
      <p:pic>
        <p:nvPicPr>
          <p:cNvPr id="4" name="Picture 3"/>
          <p:cNvPicPr>
            <a:picLocks noChangeAspect="1"/>
          </p:cNvPicPr>
          <p:nvPr/>
        </p:nvPicPr>
        <p:blipFill>
          <a:blip r:embed="rId2"/>
          <a:stretch>
            <a:fillRect/>
          </a:stretch>
        </p:blipFill>
        <p:spPr>
          <a:xfrm>
            <a:off x="1666257" y="3221192"/>
            <a:ext cx="5749026" cy="664522"/>
          </a:xfrm>
          <a:prstGeom prst="rect">
            <a:avLst/>
          </a:prstGeom>
        </p:spPr>
      </p:pic>
      <p:sp>
        <p:nvSpPr>
          <p:cNvPr id="5" name="Rectangle 4"/>
          <p:cNvSpPr/>
          <p:nvPr/>
        </p:nvSpPr>
        <p:spPr>
          <a:xfrm>
            <a:off x="425970" y="4410046"/>
            <a:ext cx="819836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must remember that, although there are two patients, the team’s primary mission is to ensure optimal resuscitation of the mother.  </a:t>
            </a:r>
          </a:p>
        </p:txBody>
      </p:sp>
    </p:spTree>
    <p:extLst>
      <p:ext uri="{BB962C8B-B14F-4D97-AF65-F5344CB8AC3E}">
        <p14:creationId xmlns:p14="http://schemas.microsoft.com/office/powerpoint/2010/main" val="3385118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31233" y="158344"/>
            <a:ext cx="5755123" cy="664522"/>
          </a:xfrm>
          <a:prstGeom prst="rect">
            <a:avLst/>
          </a:prstGeom>
        </p:spPr>
      </p:pic>
      <p:sp>
        <p:nvSpPr>
          <p:cNvPr id="5" name="Rectangle 4"/>
          <p:cNvSpPr/>
          <p:nvPr/>
        </p:nvSpPr>
        <p:spPr>
          <a:xfrm>
            <a:off x="425970" y="1565670"/>
            <a:ext cx="8229600" cy="337015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leader should remind the team of the major anatomical and physiological changes associated with pregnancy that may affect evaluation of the pregnant injured patient.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must remember that, although there are two patients, the team’s primary mission is to ensure optimal resuscitation of the mother.</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leader should notify the on-call obstetrician and the obstetrics unit of the impending arrival of an injured pregnant patient as soon as possible while continuing to direct the overall resuscitation.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must maintain an appropriately high index of suspicion for the presence of intimate partner violence, carefully documenting</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injuries. </a:t>
            </a:r>
          </a:p>
        </p:txBody>
      </p:sp>
    </p:spTree>
    <p:extLst>
      <p:ext uri="{BB962C8B-B14F-4D97-AF65-F5344CB8AC3E}">
        <p14:creationId xmlns:p14="http://schemas.microsoft.com/office/powerpoint/2010/main" val="19674418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17233" y="1036948"/>
            <a:ext cx="4447074" cy="5821052"/>
          </a:xfrm>
          <a:prstGeom prst="rect">
            <a:avLst/>
          </a:prstGeom>
        </p:spPr>
      </p:pic>
    </p:spTree>
    <p:extLst>
      <p:ext uri="{BB962C8B-B14F-4D97-AF65-F5344CB8AC3E}">
        <p14:creationId xmlns:p14="http://schemas.microsoft.com/office/powerpoint/2010/main" val="3437271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72944"/>
          </a:xfrm>
        </p:spPr>
        <p:txBody>
          <a:bodyPr/>
          <a:lstStyle/>
          <a:p>
            <a:r>
              <a:rPr lang="en-GB" dirty="0">
                <a:latin typeface="Arial" panose="020B0604020202020204" pitchFamily="34" charset="0"/>
                <a:cs typeface="Arial" panose="020B0604020202020204" pitchFamily="34" charset="0"/>
              </a:rPr>
              <a:t>Chapter 13 Summary of changes</a:t>
            </a:r>
            <a:endParaRPr lang="en-GB" dirty="0"/>
          </a:p>
        </p:txBody>
      </p:sp>
      <p:sp>
        <p:nvSpPr>
          <p:cNvPr id="3" name="Content Placeholder 2"/>
          <p:cNvSpPr>
            <a:spLocks noGrp="1"/>
          </p:cNvSpPr>
          <p:nvPr>
            <p:ph idx="1"/>
          </p:nvPr>
        </p:nvSpPr>
        <p:spPr/>
        <p:txBody>
          <a:bodyPr/>
          <a:lstStyle/>
          <a:p>
            <a:r>
              <a:rPr lang="en-GB" sz="1800" b="0" dirty="0"/>
              <a:t>Emphasis on avoidance of CT scans in primary hospital.</a:t>
            </a:r>
          </a:p>
          <a:p>
            <a:endParaRPr lang="en-GB" sz="1800" b="0" dirty="0"/>
          </a:p>
          <a:p>
            <a:endParaRPr lang="en-GB" sz="500" b="0" dirty="0"/>
          </a:p>
          <a:p>
            <a:r>
              <a:rPr lang="en-GB" sz="1800" b="0" dirty="0"/>
              <a:t>ABC-SBAR template to facilitate communication.</a:t>
            </a:r>
          </a:p>
          <a:p>
            <a:endParaRPr lang="en-GB" dirty="0"/>
          </a:p>
        </p:txBody>
      </p:sp>
      <p:pic>
        <p:nvPicPr>
          <p:cNvPr id="4" name="Picture 3"/>
          <p:cNvPicPr>
            <a:picLocks noChangeAspect="1"/>
          </p:cNvPicPr>
          <p:nvPr/>
        </p:nvPicPr>
        <p:blipFill>
          <a:blip r:embed="rId2"/>
          <a:stretch>
            <a:fillRect/>
          </a:stretch>
        </p:blipFill>
        <p:spPr>
          <a:xfrm>
            <a:off x="1663208" y="3368938"/>
            <a:ext cx="5755123" cy="664522"/>
          </a:xfrm>
          <a:prstGeom prst="rect">
            <a:avLst/>
          </a:prstGeom>
        </p:spPr>
      </p:pic>
      <p:sp>
        <p:nvSpPr>
          <p:cNvPr id="5" name="Rectangle 4"/>
          <p:cNvSpPr/>
          <p:nvPr/>
        </p:nvSpPr>
        <p:spPr>
          <a:xfrm>
            <a:off x="609551" y="4452016"/>
            <a:ext cx="8061681"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the level of care exceeds the capabilities of the treating facility, the trauma team leader must work quickly and efficiently to initiate and complete transfer to definitive care.</a:t>
            </a:r>
          </a:p>
        </p:txBody>
      </p:sp>
    </p:spTree>
    <p:extLst>
      <p:ext uri="{BB962C8B-B14F-4D97-AF65-F5344CB8AC3E}">
        <p14:creationId xmlns:p14="http://schemas.microsoft.com/office/powerpoint/2010/main" val="1773453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70" y="482858"/>
            <a:ext cx="8229600" cy="563517"/>
          </a:xfrm>
        </p:spPr>
        <p:txBody>
          <a:bodyPr>
            <a:normAutofit fontScale="90000"/>
          </a:bodyPr>
          <a:lstStyle/>
          <a:p>
            <a:r>
              <a:rPr lang="en-GB" dirty="0"/>
              <a:t/>
            </a:r>
            <a:br>
              <a:rPr lang="en-GB" dirty="0"/>
            </a:br>
            <a:endParaRPr lang="en-GB" dirty="0"/>
          </a:p>
        </p:txBody>
      </p:sp>
      <p:sp>
        <p:nvSpPr>
          <p:cNvPr id="3" name="Content Placeholder 2"/>
          <p:cNvSpPr>
            <a:spLocks noGrp="1"/>
          </p:cNvSpPr>
          <p:nvPr>
            <p:ph idx="1"/>
          </p:nvPr>
        </p:nvSpPr>
        <p:spPr>
          <a:xfrm>
            <a:off x="457200" y="1621410"/>
            <a:ext cx="8229600" cy="4732256"/>
          </a:xfrm>
        </p:spPr>
        <p:txBody>
          <a:bodyPr/>
          <a:lstStyle/>
          <a:p>
            <a:pPr marL="0" indent="0">
              <a:buNone/>
            </a:pPr>
            <a:r>
              <a:rPr lang="en-GB" dirty="0"/>
              <a:t>Avoidance of CT scans in primary hospital</a:t>
            </a:r>
          </a:p>
          <a:p>
            <a:endParaRPr lang="en-GB" sz="1800" b="0" dirty="0"/>
          </a:p>
          <a:p>
            <a:r>
              <a:rPr lang="en-GB" sz="1800" b="0" dirty="0"/>
              <a:t>A significant portion of trauma patients transferred to regional trauma centres undergo CT scanning at the primary hospital.</a:t>
            </a:r>
          </a:p>
          <a:p>
            <a:endParaRPr lang="en-GB" sz="1800" b="0" dirty="0"/>
          </a:p>
          <a:p>
            <a:endParaRPr lang="en-GB" sz="500" b="0" dirty="0"/>
          </a:p>
          <a:p>
            <a:r>
              <a:rPr lang="en-GB" sz="1800" b="0" dirty="0"/>
              <a:t>Much of the time delay between injury and transfer is related to performing diagnostic studies despite lack of a surgeon to provide definitive care.</a:t>
            </a:r>
          </a:p>
          <a:p>
            <a:endParaRPr lang="en-GB" sz="1800" b="0" dirty="0"/>
          </a:p>
          <a:p>
            <a:endParaRPr lang="en-GB" sz="500" b="0" dirty="0"/>
          </a:p>
          <a:p>
            <a:r>
              <a:rPr lang="en-GB" sz="1800" b="0" dirty="0"/>
              <a:t>Frequently, CT scans done before transfer are repeated upon arrival to the trauma centre.</a:t>
            </a:r>
          </a:p>
          <a:p>
            <a:endParaRPr lang="en-GB" sz="1800" b="0" dirty="0"/>
          </a:p>
          <a:p>
            <a:endParaRPr lang="en-GB" sz="500" b="0" dirty="0"/>
          </a:p>
          <a:p>
            <a:r>
              <a:rPr lang="en-GB" sz="1800" b="0" dirty="0"/>
              <a:t>Multiple scans result in increased radiation exposure and additional hospital costs as well as a delay in transfer to definitive care.</a:t>
            </a:r>
          </a:p>
          <a:p>
            <a:endParaRPr lang="en-GB" dirty="0"/>
          </a:p>
        </p:txBody>
      </p:sp>
    </p:spTree>
    <p:extLst>
      <p:ext uri="{BB962C8B-B14F-4D97-AF65-F5344CB8AC3E}">
        <p14:creationId xmlns:p14="http://schemas.microsoft.com/office/powerpoint/2010/main" val="406548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07116" y="1691097"/>
            <a:ext cx="8240791" cy="4155961"/>
          </a:xfrm>
        </p:spPr>
        <p:txBody>
          <a:bodyPr/>
          <a:lstStyle/>
          <a:p>
            <a:pPr marL="0" indent="0">
              <a:buNone/>
            </a:pPr>
            <a:r>
              <a:rPr lang="en-GB" dirty="0"/>
              <a:t>NEXUS and Canadian C-Spine Rule</a:t>
            </a:r>
          </a:p>
          <a:p>
            <a:pPr marL="0" indent="0">
              <a:buNone/>
            </a:pPr>
            <a:endParaRPr lang="en-GB" dirty="0"/>
          </a:p>
          <a:p>
            <a:pPr marL="0" indent="0">
              <a:buNone/>
            </a:pPr>
            <a:endParaRPr lang="en-GB" sz="500" dirty="0"/>
          </a:p>
          <a:p>
            <a:r>
              <a:rPr lang="en-GB" sz="1800" b="0" dirty="0"/>
              <a:t>Facilitates avoidance of imaging of cervical spine in patients defined as low risk by NEXUS (National Emergency X-Radiography Utilization Study) or CCR (Canadian C-Spine Rule)</a:t>
            </a:r>
          </a:p>
          <a:p>
            <a:endParaRPr lang="en-GB" dirty="0"/>
          </a:p>
          <a:p>
            <a:pPr marL="0" indent="0">
              <a:buNone/>
            </a:pPr>
            <a:endParaRPr lang="en-GB" dirty="0"/>
          </a:p>
        </p:txBody>
      </p:sp>
    </p:spTree>
    <p:extLst>
      <p:ext uri="{BB962C8B-B14F-4D97-AF65-F5344CB8AC3E}">
        <p14:creationId xmlns:p14="http://schemas.microsoft.com/office/powerpoint/2010/main" val="3916935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2" y="201504"/>
            <a:ext cx="8229600" cy="535237"/>
          </a:xfrm>
        </p:spPr>
        <p:txBody>
          <a:bodyPr>
            <a:noAutofit/>
          </a:bodyPr>
          <a:lstStyle/>
          <a:p>
            <a:r>
              <a:rPr lang="en-GB" sz="1800" dirty="0">
                <a:latin typeface="Arial" panose="020B0604020202020204" pitchFamily="34" charset="0"/>
                <a:cs typeface="Arial" panose="020B0604020202020204" pitchFamily="34" charset="0"/>
              </a:rPr>
              <a:t>ABC-SBAR template to facilitate communication between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transferring and accepting physicians:</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57200" y="1195754"/>
            <a:ext cx="7612508" cy="5451231"/>
          </a:xfrm>
          <a:prstGeom prst="rect">
            <a:avLst/>
          </a:prstGeom>
        </p:spPr>
      </p:pic>
    </p:spTree>
    <p:extLst>
      <p:ext uri="{BB962C8B-B14F-4D97-AF65-F5344CB8AC3E}">
        <p14:creationId xmlns:p14="http://schemas.microsoft.com/office/powerpoint/2010/main" val="2497676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12379" y="191911"/>
            <a:ext cx="5755123" cy="670618"/>
          </a:xfrm>
          <a:prstGeom prst="rect">
            <a:avLst/>
          </a:prstGeom>
        </p:spPr>
      </p:pic>
      <p:sp>
        <p:nvSpPr>
          <p:cNvPr id="5" name="Rectangle 4"/>
          <p:cNvSpPr/>
          <p:nvPr/>
        </p:nvSpPr>
        <p:spPr>
          <a:xfrm>
            <a:off x="404165" y="1638901"/>
            <a:ext cx="8229600" cy="273921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the level of care exceeds the capabilities of the treating facility, the trauma team leader must work quickly and efficiently to initiate and complete transfer to definitive care.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team members can assist the team leader by communicating with the receiving facility while the trauma team leader remains focused on the patient.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team leader ensures rapid preparation for transfer by limiting tests (particularly CT scans) to those needed to treat immediately life- threatening conditions that can be managed by specialists and facilities at hand. </a:t>
            </a:r>
          </a:p>
        </p:txBody>
      </p:sp>
    </p:spTree>
    <p:extLst>
      <p:ext uri="{BB962C8B-B14F-4D97-AF65-F5344CB8AC3E}">
        <p14:creationId xmlns:p14="http://schemas.microsoft.com/office/powerpoint/2010/main" val="1897696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55076" y="2973589"/>
            <a:ext cx="7506225" cy="2031325"/>
          </a:xfrm>
          <a:prstGeom prst="rect">
            <a:avLst/>
          </a:prstGeom>
        </p:spPr>
        <p:txBody>
          <a:bodyPr wrap="square">
            <a:spAutoFit/>
          </a:bodyPr>
          <a:lstStyle/>
          <a:p>
            <a:r>
              <a:rPr lang="en-GB" dirty="0">
                <a:solidFill>
                  <a:srgbClr val="FF0000"/>
                </a:solidFill>
                <a:latin typeface="Arial" panose="020B0604020202020204" pitchFamily="34" charset="0"/>
                <a:cs typeface="Arial" panose="020B0604020202020204" pitchFamily="34" charset="0"/>
              </a:rPr>
              <a:t>M </a:t>
            </a:r>
            <a:r>
              <a:rPr lang="en-GB" dirty="0" err="1">
                <a:latin typeface="Arial" panose="020B0604020202020204" pitchFamily="34" charset="0"/>
                <a:cs typeface="Arial" panose="020B0604020202020204" pitchFamily="34" charset="0"/>
              </a:rPr>
              <a:t>echanism</a:t>
            </a:r>
            <a:r>
              <a:rPr lang="en-GB" dirty="0">
                <a:latin typeface="Arial" panose="020B0604020202020204" pitchFamily="34" charset="0"/>
                <a:cs typeface="Arial" panose="020B0604020202020204" pitchFamily="34" charset="0"/>
              </a:rPr>
              <a:t> (and time) of injury </a:t>
            </a:r>
          </a:p>
          <a:p>
            <a:endParaRPr lang="en-GB" dirty="0">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I </a:t>
            </a:r>
            <a:r>
              <a:rPr lang="en-GB" dirty="0" err="1">
                <a:latin typeface="Arial" panose="020B0604020202020204" pitchFamily="34" charset="0"/>
                <a:cs typeface="Arial" panose="020B0604020202020204" pitchFamily="34" charset="0"/>
              </a:rPr>
              <a:t>njuries</a:t>
            </a:r>
            <a:r>
              <a:rPr lang="en-GB" dirty="0">
                <a:latin typeface="Arial" panose="020B0604020202020204" pitchFamily="34" charset="0"/>
                <a:cs typeface="Arial" panose="020B0604020202020204" pitchFamily="34" charset="0"/>
              </a:rPr>
              <a:t> found and suspected</a:t>
            </a:r>
          </a:p>
          <a:p>
            <a:endParaRPr lang="en-GB" dirty="0">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S </a:t>
            </a:r>
            <a:r>
              <a:rPr lang="en-GB" dirty="0" err="1">
                <a:latin typeface="Arial" panose="020B0604020202020204" pitchFamily="34" charset="0"/>
                <a:cs typeface="Arial" panose="020B0604020202020204" pitchFamily="34" charset="0"/>
              </a:rPr>
              <a:t>ymptoms</a:t>
            </a:r>
            <a:r>
              <a:rPr lang="en-GB" dirty="0">
                <a:latin typeface="Arial" panose="020B0604020202020204" pitchFamily="34" charset="0"/>
                <a:cs typeface="Arial" panose="020B0604020202020204" pitchFamily="34" charset="0"/>
              </a:rPr>
              <a:t> and Signs</a:t>
            </a:r>
          </a:p>
          <a:p>
            <a:endParaRPr lang="en-GB" dirty="0">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T </a:t>
            </a:r>
            <a:r>
              <a:rPr lang="en-GB" dirty="0" err="1">
                <a:latin typeface="Arial" panose="020B0604020202020204" pitchFamily="34" charset="0"/>
                <a:cs typeface="Arial" panose="020B0604020202020204" pitchFamily="34" charset="0"/>
              </a:rPr>
              <a:t>reatment</a:t>
            </a:r>
            <a:r>
              <a:rPr lang="en-GB" dirty="0">
                <a:latin typeface="Arial" panose="020B0604020202020204" pitchFamily="34" charset="0"/>
                <a:cs typeface="Arial" panose="020B0604020202020204" pitchFamily="34" charset="0"/>
              </a:rPr>
              <a:t> initiated </a:t>
            </a:r>
          </a:p>
        </p:txBody>
      </p:sp>
      <p:sp>
        <p:nvSpPr>
          <p:cNvPr id="10" name="Content Placeholder 9"/>
          <p:cNvSpPr>
            <a:spLocks noGrp="1"/>
          </p:cNvSpPr>
          <p:nvPr>
            <p:ph idx="1"/>
          </p:nvPr>
        </p:nvSpPr>
        <p:spPr>
          <a:xfrm>
            <a:off x="1055076" y="577405"/>
            <a:ext cx="7592831" cy="2302399"/>
          </a:xfrm>
        </p:spPr>
        <p:txBody>
          <a:bodyPr>
            <a:normAutofit/>
          </a:bodyPr>
          <a:lstStyle/>
          <a:p>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M I S T</a:t>
            </a:r>
          </a:p>
        </p:txBody>
      </p:sp>
    </p:spTree>
    <p:extLst>
      <p:ext uri="{BB962C8B-B14F-4D97-AF65-F5344CB8AC3E}">
        <p14:creationId xmlns:p14="http://schemas.microsoft.com/office/powerpoint/2010/main" val="2060864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5970" y="2831766"/>
            <a:ext cx="8229600" cy="3447098"/>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To perform effectively, each trauma team should have one member serving as the </a:t>
            </a:r>
            <a:r>
              <a:rPr lang="en-GB" b="1" dirty="0">
                <a:latin typeface="Arial" panose="020B0604020202020204" pitchFamily="34" charset="0"/>
                <a:cs typeface="Arial" panose="020B0604020202020204" pitchFamily="34" charset="0"/>
              </a:rPr>
              <a:t>team leader</a:t>
            </a:r>
            <a:r>
              <a:rPr lang="en-GB"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team leader supervises, checks, and directs the assessment; ideally he or she is not directly involved in the assessment itself.</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team leader is not necessarily the most senior person present, although he or she should be trained in ATLS and the basics of medical team management.</a:t>
            </a: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team leader supervises the preparation for the arrival of the patient to ensure a smooth transition from the prehospital to hospital environment.</a:t>
            </a: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He or she assigns roles and tasks to the team members, ensuring that each participant has the necessary training to function in the assigned role. </a:t>
            </a:r>
          </a:p>
        </p:txBody>
      </p:sp>
      <p:pic>
        <p:nvPicPr>
          <p:cNvPr id="6" name="Content Placeholder 5"/>
          <p:cNvPicPr>
            <a:picLocks noGrp="1" noChangeAspect="1"/>
          </p:cNvPicPr>
          <p:nvPr>
            <p:ph idx="1"/>
          </p:nvPr>
        </p:nvPicPr>
        <p:blipFill>
          <a:blip r:embed="rId2"/>
          <a:stretch>
            <a:fillRect/>
          </a:stretch>
        </p:blipFill>
        <p:spPr>
          <a:xfrm>
            <a:off x="1596840" y="1412938"/>
            <a:ext cx="5742930" cy="658425"/>
          </a:xfrm>
          <a:prstGeom prst="rect">
            <a:avLst/>
          </a:prstGeom>
        </p:spPr>
      </p:pic>
    </p:spTree>
    <p:extLst>
      <p:ext uri="{BB962C8B-B14F-4D97-AF65-F5344CB8AC3E}">
        <p14:creationId xmlns:p14="http://schemas.microsoft.com/office/powerpoint/2010/main" val="3794213881"/>
      </p:ext>
    </p:extLst>
  </p:cSld>
  <p:clrMapOvr>
    <a:masterClrMapping/>
  </p:clrMapOvr>
</p:sld>
</file>

<file path=ppt/theme/theme1.xml><?xml version="1.0" encoding="utf-8"?>
<a:theme xmlns:a="http://schemas.openxmlformats.org/drawingml/2006/main" name="RC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RCS Powerpoint</Template>
  <TotalTime>3506</TotalTime>
  <Words>3510</Words>
  <Application>Microsoft Office PowerPoint</Application>
  <PresentationFormat>On-screen Show (4:3)</PresentationFormat>
  <Paragraphs>460</Paragraphs>
  <Slides>71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Georgia</vt:lpstr>
      <vt:lpstr>RCS Powerpoint</vt:lpstr>
      <vt:lpstr>Advanced Trauma Life Support (ATLS®)  Summary of 10th Edition Changes </vt:lpstr>
      <vt:lpstr>Introduction</vt:lpstr>
      <vt:lpstr>PowerPoint Presentation</vt:lpstr>
      <vt:lpstr>Chapter 1 Summary of changes</vt:lpstr>
      <vt:lpstr>PowerPoint Presentation</vt:lpstr>
      <vt:lpstr>PowerPoint Presentation</vt:lpstr>
      <vt:lpstr>PowerPoint Presentation</vt:lpstr>
      <vt:lpstr>PowerPoint Presentation</vt:lpstr>
      <vt:lpstr>PowerPoint Presentation</vt:lpstr>
      <vt:lpstr>PowerPoint Presentation</vt:lpstr>
      <vt:lpstr>Chapter 2 Summary of changes</vt:lpstr>
      <vt:lpstr>PowerPoint Presentation</vt:lpstr>
      <vt:lpstr>PowerPoint Presentation</vt:lpstr>
      <vt:lpstr>PowerPoint Presentation</vt:lpstr>
      <vt:lpstr>Chapter 3 Summary of changes</vt:lpstr>
      <vt:lpstr>PowerPoint Presentation</vt:lpstr>
      <vt:lpstr>PowerPoint Presentation</vt:lpstr>
      <vt:lpstr>PowerPoint Presentation</vt:lpstr>
      <vt:lpstr>PowerPoint Presentation</vt:lpstr>
      <vt:lpstr>PowerPoint Presentation</vt:lpstr>
      <vt:lpstr>Chapter 4 Summary of changes</vt:lpstr>
      <vt:lpstr>PowerPoint Presentation</vt:lpstr>
      <vt:lpstr>PowerPoint Presentation</vt:lpstr>
      <vt:lpstr>PowerPoint Presentation</vt:lpstr>
      <vt:lpstr>PowerPoint Presentation</vt:lpstr>
      <vt:lpstr>PowerPoint Presentation</vt:lpstr>
      <vt:lpstr>PowerPoint Presentation</vt:lpstr>
      <vt:lpstr>Chapter 5 Summary of changes</vt:lpstr>
      <vt:lpstr>PowerPoint Presentation</vt:lpstr>
      <vt:lpstr>PowerPoint Presentation</vt:lpstr>
      <vt:lpstr>PowerPoint Presentation</vt:lpstr>
      <vt:lpstr>PowerPoint Presentation</vt:lpstr>
      <vt:lpstr>Chapter 6 Summary of changes</vt:lpstr>
      <vt:lpstr>PowerPoint Presentation</vt:lpstr>
      <vt:lpstr>PowerPoint Presentation</vt:lpstr>
      <vt:lpstr>ACS TQIP Best Practices in the Management of Traumatic Brain Injury  </vt:lpstr>
      <vt:lpstr>PowerPoint Presentation</vt:lpstr>
      <vt:lpstr> </vt:lpstr>
      <vt:lpstr>PowerPoint Presentation</vt:lpstr>
      <vt:lpstr>PowerPoint Presentation</vt:lpstr>
      <vt:lpstr>Chapter 7 Summary of changes</vt:lpstr>
      <vt:lpstr>PowerPoint Presentation</vt:lpstr>
      <vt:lpstr>PowerPoint Presentation</vt:lpstr>
      <vt:lpstr>PowerPoint Presentation</vt:lpstr>
      <vt:lpstr>PowerPoint Presentation</vt:lpstr>
      <vt:lpstr>PowerPoint Presentation</vt:lpstr>
      <vt:lpstr>Chapter 8 Summary of changes</vt:lpstr>
      <vt:lpstr>PowerPoint Presentation</vt:lpstr>
      <vt:lpstr> </vt:lpstr>
      <vt:lpstr>PowerPoint Presentation</vt:lpstr>
      <vt:lpstr>PowerPoint Presentation</vt:lpstr>
      <vt:lpstr>Chapter 9 Summary of changes</vt:lpstr>
      <vt:lpstr>PowerPoint Presentation</vt:lpstr>
      <vt:lpstr>PowerPoint Presentation</vt:lpstr>
      <vt:lpstr>PowerPoint Presentation</vt:lpstr>
      <vt:lpstr>Chapter 10 Summary of changes</vt:lpstr>
      <vt:lpstr> </vt:lpstr>
      <vt:lpstr>Paediatric Emergency Care Applied Research Network (PECARN) criteria for head CT </vt:lpstr>
      <vt:lpstr>PowerPoint Presentation</vt:lpstr>
      <vt:lpstr>PowerPoint Presentation</vt:lpstr>
      <vt:lpstr>Chapter 11 Summary of changes</vt:lpstr>
      <vt:lpstr> </vt:lpstr>
      <vt:lpstr>PowerPoint Presentation</vt:lpstr>
      <vt:lpstr>PowerPoint Presentation</vt:lpstr>
      <vt:lpstr>Chapter 12 Summary of changes</vt:lpstr>
      <vt:lpstr>PowerPoint Presentation</vt:lpstr>
      <vt:lpstr>PowerPoint Presentation</vt:lpstr>
      <vt:lpstr>Chapter 13 Summary of changes</vt:lpstr>
      <vt:lpstr> </vt:lpstr>
      <vt:lpstr>ABC-SBAR template to facilitate communication between  transferring and accepting physicians: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Royal College of  Surgeons of England</dc:title>
  <dc:creator>Gerrish, Rebecca</dc:creator>
  <cp:lastModifiedBy>Agnieszka Gizzi</cp:lastModifiedBy>
  <cp:revision>61</cp:revision>
  <dcterms:created xsi:type="dcterms:W3CDTF">2016-01-28T11:35:41Z</dcterms:created>
  <dcterms:modified xsi:type="dcterms:W3CDTF">2019-11-05T10:07:08Z</dcterms:modified>
</cp:coreProperties>
</file>