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32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/>
    <p:restoredTop sz="94595"/>
  </p:normalViewPr>
  <p:slideViewPr>
    <p:cSldViewPr snapToGrid="0" snapToObjects="1" showGuides="1">
      <p:cViewPr varScale="1">
        <p:scale>
          <a:sx n="69" d="100"/>
          <a:sy n="69" d="100"/>
        </p:scale>
        <p:origin x="1410" y="48"/>
      </p:cViewPr>
      <p:guideLst>
        <p:guide orient="horz" pos="2160"/>
        <p:guide pos="33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396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6370" y="3304068"/>
            <a:ext cx="7772400" cy="1470025"/>
          </a:xfrm>
        </p:spPr>
        <p:txBody>
          <a:bodyPr anchor="t">
            <a:normAutofit/>
          </a:bodyPr>
          <a:lstStyle>
            <a:lvl1pPr algn="l">
              <a:defRPr sz="2800"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4277" y="5280662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156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5A9191-0F5B-3249-B410-D30EC1D1AFD1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3AC1E2-108F-3C4D-A8F3-9774ED554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776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5A9191-0F5B-3249-B410-D30EC1D1AFD1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3AC1E2-108F-3C4D-A8F3-9774ED554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738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5A9191-0F5B-3249-B410-D30EC1D1AFD1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3AC1E2-108F-3C4D-A8F3-9774ED554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053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5A9191-0F5B-3249-B410-D30EC1D1AFD1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3AC1E2-108F-3C4D-A8F3-9774ED554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36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5A9191-0F5B-3249-B410-D30EC1D1AFD1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3AC1E2-108F-3C4D-A8F3-9774ED554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887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5A9191-0F5B-3249-B410-D30EC1D1AFD1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3AC1E2-108F-3C4D-A8F3-9774ED554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565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5A9191-0F5B-3249-B410-D30EC1D1AFD1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3AC1E2-108F-3C4D-A8F3-9774ED554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94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5A9191-0F5B-3249-B410-D30EC1D1AFD1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3AC1E2-108F-3C4D-A8F3-9774ED554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565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5A9191-0F5B-3249-B410-D30EC1D1AFD1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3AC1E2-108F-3C4D-A8F3-9774ED554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309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5A9191-0F5B-3249-B410-D30EC1D1AFD1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3AC1E2-108F-3C4D-A8F3-9774ED554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008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396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970" y="48285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543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rgbClr val="323232"/>
          </a:solidFill>
          <a:latin typeface="Georgia"/>
          <a:ea typeface="+mj-ea"/>
          <a:cs typeface="Georgi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200" b="1" kern="1200">
          <a:solidFill>
            <a:srgbClr val="323232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323232"/>
        </a:buClr>
        <a:buFont typeface="Arial"/>
        <a:buChar char="•"/>
        <a:defRPr sz="1800" kern="1200">
          <a:solidFill>
            <a:srgbClr val="323232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323232"/>
        </a:buClr>
        <a:buFont typeface="Arial"/>
        <a:buChar char="•"/>
        <a:defRPr sz="1100" kern="1200">
          <a:solidFill>
            <a:srgbClr val="323232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323232"/>
        </a:buClr>
        <a:buFont typeface="Arial"/>
        <a:buChar char="•"/>
        <a:defRPr sz="1100" kern="1200">
          <a:solidFill>
            <a:srgbClr val="323232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323232"/>
        </a:buClr>
        <a:buFont typeface="Arial"/>
        <a:buChar char="•"/>
        <a:defRPr sz="1100" kern="1200">
          <a:solidFill>
            <a:srgbClr val="323232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6370" y="3304068"/>
            <a:ext cx="7772400" cy="175284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R</a:t>
            </a:r>
            <a:r>
              <a:rPr lang="en-US" dirty="0"/>
              <a:t>estriction of </a:t>
            </a:r>
            <a:r>
              <a:rPr lang="en-US" b="1" dirty="0"/>
              <a:t>C</a:t>
            </a:r>
            <a:r>
              <a:rPr lang="en-US" dirty="0"/>
              <a:t>ervical </a:t>
            </a:r>
            <a:r>
              <a:rPr lang="en-US" b="1" dirty="0"/>
              <a:t>S</a:t>
            </a:r>
            <a:r>
              <a:rPr lang="en-US" dirty="0"/>
              <a:t>pine </a:t>
            </a:r>
            <a:r>
              <a:rPr lang="en-US" b="1" dirty="0"/>
              <a:t>M</a:t>
            </a:r>
            <a:r>
              <a:rPr lang="en-US" dirty="0"/>
              <a:t>otion (ROCSM) in the Trauma Patient</a:t>
            </a:r>
            <a:br>
              <a:rPr lang="en-US" dirty="0"/>
            </a:br>
            <a:r>
              <a:rPr lang="en-GB" sz="2000" dirty="0"/>
              <a:t>Unfolding scenarios</a:t>
            </a:r>
            <a:br>
              <a:rPr lang="en-GB" sz="2000" dirty="0"/>
            </a:br>
            <a:r>
              <a:rPr lang="en-GB" sz="2000" dirty="0"/>
              <a:t>Practical skills</a:t>
            </a:r>
            <a:br>
              <a:rPr lang="en-GB" sz="2000" dirty="0"/>
            </a:br>
            <a:r>
              <a:rPr lang="en-GB" sz="2000" dirty="0"/>
              <a:t>Reflective self-assessment</a:t>
            </a:r>
            <a:r>
              <a:rPr lang="en-GB" dirty="0"/>
              <a:t/>
            </a:r>
            <a:br>
              <a:rPr lang="en-GB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April 2020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88906" y="6162478"/>
            <a:ext cx="45683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The Royal College of Surgeons of England </a:t>
            </a:r>
            <a:r>
              <a:rPr lang="en-GB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2020. </a:t>
            </a: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8734586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Scenario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0" dirty="0"/>
              <a:t>ROCSM is desirable in a patient who has had a head and neck injury. </a:t>
            </a:r>
          </a:p>
          <a:p>
            <a:pPr marL="0" indent="0">
              <a:buNone/>
            </a:pPr>
            <a:endParaRPr lang="en-GB" b="0" dirty="0"/>
          </a:p>
          <a:p>
            <a:pPr marL="0" indent="0">
              <a:buNone/>
            </a:pPr>
            <a:r>
              <a:rPr lang="en-GB" b="0" dirty="0"/>
              <a:t>However, a collar would result in poor visualisation and access to the wound. An option is to use in line manual restriction of cervical spine motion.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1578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Scenario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0" dirty="0"/>
              <a:t>An uncooperative patient (head injury and intoxicated) who initially refuses restriction of cervical spine movement.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Self-assessment question (suggested responses on next slide):</a:t>
            </a:r>
          </a:p>
          <a:p>
            <a:pPr marL="0" indent="0">
              <a:buNone/>
            </a:pPr>
            <a:r>
              <a:rPr lang="en-GB" sz="1800" b="0" dirty="0"/>
              <a:t>Is it appropriate to attempt ROCSM in this patient?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69847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Scenario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the patient is thrashing around, do not attempt ROCSM as this may cause harm. </a:t>
            </a:r>
          </a:p>
          <a:p>
            <a:pPr marL="0" lvl="0" indent="0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Try to persuade the patient. </a:t>
            </a:r>
          </a:p>
          <a:p>
            <a:pPr marL="0" lvl="0" indent="0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the patient were to deteriorate and need ventilation manual in-line immobilization should be provided by an assistant during intubation. Collar, blocks and tapes should be applied as soon as possible after intubation to protect the spinal cord.</a:t>
            </a:r>
            <a:endParaRPr lang="en-GB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1403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ROCSM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Self-assessment question (suggested responses on next slide):</a:t>
            </a:r>
          </a:p>
          <a:p>
            <a:pPr marL="0" indent="0">
              <a:buNone/>
            </a:pPr>
            <a:r>
              <a:rPr lang="en-GB" sz="1800" b="0" dirty="0"/>
              <a:t>What are the challenges of restriction of cervical spine motion at the  extremes of age?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78754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ROCSM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Children</a:t>
            </a:r>
          </a:p>
          <a:p>
            <a:pPr marL="0" indent="0">
              <a:buNone/>
            </a:pPr>
            <a:r>
              <a:rPr lang="en-GB" b="0" dirty="0"/>
              <a:t>Many children tolerate ROCSM well if it is applied comfortably. An alternative is to use in line manual restriction of cervical spine motion. A parent can often help with this.</a:t>
            </a:r>
          </a:p>
          <a:p>
            <a:pPr marL="0" indent="0">
              <a:buNone/>
            </a:pPr>
            <a:r>
              <a:rPr lang="en-GB" b="0" dirty="0"/>
              <a:t>In small children the neck will be in neutral position when supine with a pad beneath the torso to compensate for the relatively large occiput.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65636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ROCSM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Elderly patients</a:t>
            </a:r>
          </a:p>
          <a:p>
            <a:pPr marL="0" indent="0">
              <a:buNone/>
            </a:pPr>
            <a:r>
              <a:rPr lang="en-GB" b="0" dirty="0"/>
              <a:t>More likely to have fixed deformities of the cervical spine. </a:t>
            </a:r>
          </a:p>
          <a:p>
            <a:pPr marL="0" indent="0">
              <a:buNone/>
            </a:pPr>
            <a:r>
              <a:rPr lang="en-GB" b="0" dirty="0"/>
              <a:t>If fixed deformity is present padding and blocks may be more appropriate to support the spine in the position of comfort. Consider the potential for pressure ulceration in this patient group.</a:t>
            </a:r>
          </a:p>
        </p:txBody>
      </p:sp>
    </p:spTree>
    <p:extLst>
      <p:ext uri="{BB962C8B-B14F-4D97-AF65-F5344CB8AC3E}">
        <p14:creationId xmlns:p14="http://schemas.microsoft.com/office/powerpoint/2010/main" val="40715392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ROCSM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You have learned:</a:t>
            </a:r>
          </a:p>
          <a:p>
            <a:pPr marL="628650" lvl="1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size and to know when to apply a hard collar.</a:t>
            </a:r>
          </a:p>
          <a:p>
            <a:pPr marL="628650" lvl="1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principles of restriction of cervical spine movement.</a:t>
            </a:r>
          </a:p>
          <a:p>
            <a:pPr marL="628650" lvl="1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recognise situations where restriction of cervical spine motion may cause harm to the patient. </a:t>
            </a:r>
          </a:p>
        </p:txBody>
      </p:sp>
    </p:spTree>
    <p:extLst>
      <p:ext uri="{BB962C8B-B14F-4D97-AF65-F5344CB8AC3E}">
        <p14:creationId xmlns:p14="http://schemas.microsoft.com/office/powerpoint/2010/main" val="31688160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Further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0" dirty="0"/>
              <a:t>Hard collars used along with blocks and tapes to achieve ROCSM vary from hospital o hospital. The principle of sizing is always the same but some collars are adjustable and others simply come in a range of fixed sizes. Go and find out what is in use in your Emergency Department.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8727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ROCSM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Relevance of content</a:t>
            </a:r>
            <a:endParaRPr lang="en-US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1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Patients with multiple injuries may have spinal injuries.</a:t>
            </a:r>
          </a:p>
          <a:p>
            <a:pPr marL="0" lvl="0" indent="0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Restriction</a:t>
            </a:r>
            <a:r>
              <a:rPr lang="en-US" sz="1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cervical spine motion (ROCSM) is achieved by application of a correctly sized and fitted hard collar in conjunction with blocks and straps.</a:t>
            </a:r>
          </a:p>
          <a:p>
            <a:pPr marL="0" lvl="0" indent="0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1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addition the whole spinal column and cord should be protected with the use of a rigid long board.</a:t>
            </a:r>
          </a:p>
          <a:p>
            <a:pPr marL="0" lvl="0" indent="0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1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Efforts should be made to ‘clear’ the spine as expeditiously as possible to prevent damage to soft tissues from the board or collar.</a:t>
            </a:r>
          </a:p>
          <a:p>
            <a:pPr marL="0" lvl="0" indent="0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1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possible to ‘clinically clear’ the spine in a conscious and fully orientated and alert patient only.  Radiographic imaging may need to be used to exclude spinal injury – usually CT scan.</a:t>
            </a:r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4013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ROCSM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 Outcomes - by the end of this skill station, you will be able to:</a:t>
            </a:r>
            <a:endParaRPr lang="en-GB" sz="1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Size and know when to apply a hard collar.</a:t>
            </a:r>
            <a:endParaRPr lang="en-GB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Explain the principles of restriction of cervical spine motion.</a:t>
            </a:r>
            <a:endParaRPr lang="en-GB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b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Recognise</a:t>
            </a:r>
            <a:r>
              <a:rPr lang="en-US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situations where restriction of cervical spine motion may cause harm to the patient.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03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ROCSM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Sizing and application of a hard collar together with blocks and straps for three point fixation.</a:t>
            </a:r>
          </a:p>
          <a:p>
            <a:endParaRPr lang="en-GB" b="0" dirty="0"/>
          </a:p>
          <a:p>
            <a:r>
              <a:rPr lang="en-GB" b="0" dirty="0"/>
              <a:t>Ensure that the size for collar in a supine patient is measured by using the distance between a vertical line dropped down from the tip of the chin to where the trapezius meets the neck. </a:t>
            </a:r>
          </a:p>
        </p:txBody>
      </p:sp>
    </p:spTree>
    <p:extLst>
      <p:ext uri="{BB962C8B-B14F-4D97-AF65-F5344CB8AC3E}">
        <p14:creationId xmlns:p14="http://schemas.microsoft.com/office/powerpoint/2010/main" val="1985034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Scenario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Cooperative patient with isolated penetrating wound to abdomen</a:t>
            </a:r>
            <a:r>
              <a:rPr lang="en-GB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GB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Self-assessment question (suggested responses on next slide):</a:t>
            </a:r>
            <a:r>
              <a:rPr lang="en-US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1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 this patient need ROCSM?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0190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Scenario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0" dirty="0"/>
              <a:t>No.</a:t>
            </a:r>
          </a:p>
          <a:p>
            <a:pPr marL="0" indent="0">
              <a:buNone/>
            </a:pPr>
            <a:r>
              <a:rPr lang="en-GB" b="0" dirty="0"/>
              <a:t>The patient is cooperative and orientated. The mechanism of injury is unlikely to have resulted in spinal trauma.</a:t>
            </a:r>
          </a:p>
          <a:p>
            <a:pPr marL="0" indent="0">
              <a:buNone/>
            </a:pPr>
            <a:r>
              <a:rPr lang="en-GB" b="0" dirty="0"/>
              <a:t>The spine can be cleared clinically.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0392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Scenario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0" dirty="0"/>
              <a:t>A cooperative but distressed patient with a tension pneumothorax.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Self-assessment question (suggested responses on next slide):    </a:t>
            </a:r>
          </a:p>
          <a:p>
            <a:pPr marL="0" indent="0">
              <a:buNone/>
            </a:pPr>
            <a:r>
              <a:rPr lang="en-GB" sz="1800" b="0" dirty="0"/>
              <a:t>How might ROCSM fit in with the management priorities for this patient?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1609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Scenario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0" dirty="0"/>
              <a:t>Tension pneumothorax is an </a:t>
            </a:r>
            <a:r>
              <a:rPr lang="en-GB" dirty="0"/>
              <a:t>immediately</a:t>
            </a:r>
            <a:r>
              <a:rPr lang="en-GB" b="0" dirty="0"/>
              <a:t> life-threatening injury. ROCSM with a hard collar, blocks and tapes would delay its treatment.</a:t>
            </a:r>
          </a:p>
          <a:p>
            <a:pPr marL="0" indent="0">
              <a:buNone/>
            </a:pPr>
            <a:endParaRPr lang="en-GB" b="0" dirty="0"/>
          </a:p>
          <a:p>
            <a:pPr marL="0" indent="0">
              <a:buNone/>
            </a:pPr>
            <a:r>
              <a:rPr lang="en-GB" b="0" dirty="0"/>
              <a:t>Options include in line manual restriction of cervical spine motion by an assistant whilst tension pneumothorax is rapidly decompressed.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9174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Scenario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0" dirty="0"/>
              <a:t>A cooperative patient with penetrating injury to neck.</a:t>
            </a:r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Self-assessment question (suggested responses on next slide):    </a:t>
            </a:r>
          </a:p>
          <a:p>
            <a:pPr marL="0" indent="0">
              <a:buNone/>
            </a:pPr>
            <a:r>
              <a:rPr lang="en-GB" sz="1800" b="0" dirty="0"/>
              <a:t>How might ROCSM be achieved in this patient?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0548708"/>
      </p:ext>
    </p:extLst>
  </p:cSld>
  <p:clrMapOvr>
    <a:masterClrMapping/>
  </p:clrMapOvr>
</p:sld>
</file>

<file path=ppt/theme/theme1.xml><?xml version="1.0" encoding="utf-8"?>
<a:theme xmlns:a="http://schemas.openxmlformats.org/drawingml/2006/main" name="RCS 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RCS Powerpoint</Template>
  <TotalTime>52</TotalTime>
  <Words>783</Words>
  <Application>Microsoft Office PowerPoint</Application>
  <PresentationFormat>On-screen Show (4:3)</PresentationFormat>
  <Paragraphs>75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Georgia</vt:lpstr>
      <vt:lpstr>RCS Powerpoint</vt:lpstr>
      <vt:lpstr>Restriction of Cervical Spine Motion (ROCSM) in the Trauma Patient Unfolding scenarios Practical skills Reflective self-assessment  </vt:lpstr>
      <vt:lpstr>ROCSM</vt:lpstr>
      <vt:lpstr>ROCSM</vt:lpstr>
      <vt:lpstr>ROCSM</vt:lpstr>
      <vt:lpstr>Scenario 1</vt:lpstr>
      <vt:lpstr>Scenario 1</vt:lpstr>
      <vt:lpstr>Scenario 2</vt:lpstr>
      <vt:lpstr>Scenario 2</vt:lpstr>
      <vt:lpstr>Scenario 3</vt:lpstr>
      <vt:lpstr>Scenario 3</vt:lpstr>
      <vt:lpstr>Scenario 4</vt:lpstr>
      <vt:lpstr>Scenario 4</vt:lpstr>
      <vt:lpstr>ROCSM</vt:lpstr>
      <vt:lpstr>ROCSM</vt:lpstr>
      <vt:lpstr>ROCSM</vt:lpstr>
      <vt:lpstr>ROCSM</vt:lpstr>
      <vt:lpstr>Further Learning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to the  Royal College of  Surgeons of England</dc:title>
  <dc:creator>Gerrish, Rebecca</dc:creator>
  <cp:lastModifiedBy>Timothy Lowe</cp:lastModifiedBy>
  <cp:revision>10</cp:revision>
  <dcterms:created xsi:type="dcterms:W3CDTF">2016-01-28T11:35:41Z</dcterms:created>
  <dcterms:modified xsi:type="dcterms:W3CDTF">2020-04-16T11:14:11Z</dcterms:modified>
</cp:coreProperties>
</file>