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318" r:id="rId7"/>
    <p:sldId id="319" r:id="rId8"/>
    <p:sldId id="263" r:id="rId9"/>
    <p:sldId id="320" r:id="rId10"/>
    <p:sldId id="265" r:id="rId11"/>
    <p:sldId id="266" r:id="rId12"/>
    <p:sldId id="268" r:id="rId13"/>
    <p:sldId id="321" r:id="rId14"/>
    <p:sldId id="269" r:id="rId15"/>
    <p:sldId id="271" r:id="rId16"/>
    <p:sldId id="322" r:id="rId17"/>
    <p:sldId id="273" r:id="rId18"/>
    <p:sldId id="275" r:id="rId19"/>
    <p:sldId id="323" r:id="rId20"/>
    <p:sldId id="277" r:id="rId21"/>
    <p:sldId id="324" r:id="rId22"/>
    <p:sldId id="278" r:id="rId23"/>
    <p:sldId id="280" r:id="rId24"/>
    <p:sldId id="334" r:id="rId25"/>
    <p:sldId id="281" r:id="rId26"/>
    <p:sldId id="283" r:id="rId27"/>
    <p:sldId id="326" r:id="rId28"/>
    <p:sldId id="284" r:id="rId29"/>
    <p:sldId id="285" r:id="rId30"/>
    <p:sldId id="286" r:id="rId31"/>
    <p:sldId id="287" r:id="rId32"/>
    <p:sldId id="288" r:id="rId33"/>
    <p:sldId id="290" r:id="rId34"/>
    <p:sldId id="327" r:id="rId35"/>
    <p:sldId id="293" r:id="rId36"/>
    <p:sldId id="328" r:id="rId37"/>
    <p:sldId id="295" r:id="rId38"/>
    <p:sldId id="296" r:id="rId39"/>
    <p:sldId id="298" r:id="rId40"/>
    <p:sldId id="329" r:id="rId41"/>
    <p:sldId id="299" r:id="rId42"/>
    <p:sldId id="300" r:id="rId43"/>
    <p:sldId id="301" r:id="rId44"/>
    <p:sldId id="303" r:id="rId45"/>
    <p:sldId id="330" r:id="rId46"/>
    <p:sldId id="304" r:id="rId47"/>
    <p:sldId id="306" r:id="rId48"/>
    <p:sldId id="331" r:id="rId49"/>
    <p:sldId id="307" r:id="rId50"/>
    <p:sldId id="308" r:id="rId51"/>
    <p:sldId id="310" r:id="rId52"/>
    <p:sldId id="332" r:id="rId53"/>
    <p:sldId id="311" r:id="rId54"/>
    <p:sldId id="333" r:id="rId55"/>
    <p:sldId id="335" r:id="rId56"/>
    <p:sldId id="316" r:id="rId57"/>
    <p:sldId id="317"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595"/>
  </p:normalViewPr>
  <p:slideViewPr>
    <p:cSldViewPr snapToGrid="0" snapToObjects="1" showGuides="1">
      <p:cViewPr varScale="1">
        <p:scale>
          <a:sx n="69" d="100"/>
          <a:sy n="69" d="100"/>
        </p:scale>
        <p:origin x="1410" y="48"/>
      </p:cViewPr>
      <p:guideLst>
        <p:guide orient="horz" pos="2160"/>
        <p:guide pos="33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3968"/>
          </a:xfrm>
          <a:prstGeom prst="rect">
            <a:avLst/>
          </a:prstGeom>
        </p:spPr>
      </p:pic>
      <p:sp>
        <p:nvSpPr>
          <p:cNvPr id="2" name="Title 1"/>
          <p:cNvSpPr>
            <a:spLocks noGrp="1"/>
          </p:cNvSpPr>
          <p:nvPr>
            <p:ph type="ctrTitle"/>
          </p:nvPr>
        </p:nvSpPr>
        <p:spPr>
          <a:xfrm>
            <a:off x="446370" y="3304068"/>
            <a:ext cx="7772400" cy="1470025"/>
          </a:xfrm>
        </p:spPr>
        <p:txBody>
          <a:bodyPr anchor="t">
            <a:normAutofit/>
          </a:bodyPr>
          <a:lstStyle>
            <a:lvl1pPr algn="l">
              <a:defRPr sz="2800">
                <a:solidFill>
                  <a:schemeClr val="bg1"/>
                </a:solidFill>
                <a:latin typeface="Georgia"/>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424277" y="5280662"/>
            <a:ext cx="6400800" cy="1752600"/>
          </a:xfrm>
        </p:spPr>
        <p:txBody>
          <a:bodyPr>
            <a:normAutofit/>
          </a:bodyPr>
          <a:lstStyle>
            <a:lvl1pPr marL="0" indent="0" algn="l">
              <a:buNone/>
              <a:defRPr sz="22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2215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613776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221473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58605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8503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86288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33656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48694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91956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55830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40100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a:stretch>
            <a:fillRect/>
          </a:stretch>
        </p:blipFill>
        <p:spPr>
          <a:xfrm>
            <a:off x="0" y="0"/>
            <a:ext cx="9144000" cy="6853968"/>
          </a:xfrm>
          <a:prstGeom prst="rect">
            <a:avLst/>
          </a:prstGeom>
        </p:spPr>
      </p:pic>
      <p:sp>
        <p:nvSpPr>
          <p:cNvPr id="2" name="Title Placeholder 1"/>
          <p:cNvSpPr>
            <a:spLocks noGrp="1"/>
          </p:cNvSpPr>
          <p:nvPr>
            <p:ph type="title"/>
          </p:nvPr>
        </p:nvSpPr>
        <p:spPr>
          <a:xfrm>
            <a:off x="425970" y="482858"/>
            <a:ext cx="82296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54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kern="1200">
          <a:solidFill>
            <a:srgbClr val="323232"/>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b="1" kern="1200">
          <a:solidFill>
            <a:srgbClr val="323232"/>
          </a:solidFill>
          <a:latin typeface="Arial"/>
          <a:ea typeface="+mn-ea"/>
          <a:cs typeface="Arial"/>
        </a:defRPr>
      </a:lvl1pPr>
      <a:lvl2pPr marL="742950" indent="-285750" algn="l" defTabSz="457200" rtl="0" eaLnBrk="1" latinLnBrk="0" hangingPunct="1">
        <a:spcBef>
          <a:spcPct val="20000"/>
        </a:spcBef>
        <a:buClr>
          <a:srgbClr val="323232"/>
        </a:buClr>
        <a:buFont typeface="Arial"/>
        <a:buChar char="•"/>
        <a:defRPr sz="1800" kern="1200">
          <a:solidFill>
            <a:srgbClr val="323232"/>
          </a:solidFill>
          <a:latin typeface="Arial"/>
          <a:ea typeface="+mn-ea"/>
          <a:cs typeface="Arial"/>
        </a:defRPr>
      </a:lvl2pPr>
      <a:lvl3pPr marL="11430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3pPr>
      <a:lvl4pPr marL="16002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4pPr>
      <a:lvl5pPr marL="20574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6370" y="3304068"/>
            <a:ext cx="7772400" cy="1976594"/>
          </a:xfrm>
        </p:spPr>
        <p:txBody>
          <a:bodyPr>
            <a:normAutofit fontScale="90000"/>
          </a:bodyPr>
          <a:lstStyle/>
          <a:p>
            <a:r>
              <a:rPr lang="en-GB" dirty="0"/>
              <a:t>Radiographic Adjuncts to the Assessment and Management of the Trauma Patient</a:t>
            </a:r>
            <a:br>
              <a:rPr lang="en-GB" dirty="0"/>
            </a:br>
            <a:r>
              <a:rPr lang="en-GB" sz="2000" dirty="0"/>
              <a:t>Scenarios</a:t>
            </a:r>
            <a:br>
              <a:rPr lang="en-GB" sz="2000" dirty="0"/>
            </a:br>
            <a:r>
              <a:rPr lang="en-GB" sz="2000" dirty="0"/>
              <a:t>X-rays</a:t>
            </a:r>
            <a:br>
              <a:rPr lang="en-GB" sz="2000" dirty="0"/>
            </a:br>
            <a:r>
              <a:rPr lang="en-GB" sz="2000" dirty="0"/>
              <a:t>Reflective self-assessment</a:t>
            </a:r>
            <a:r>
              <a:rPr lang="en-GB" dirty="0"/>
              <a:t/>
            </a:r>
            <a:br>
              <a:rPr lang="en-GB" dirty="0"/>
            </a:br>
            <a:endParaRPr lang="en-US" dirty="0"/>
          </a:p>
        </p:txBody>
      </p:sp>
      <p:sp>
        <p:nvSpPr>
          <p:cNvPr id="3" name="Subtitle 2"/>
          <p:cNvSpPr>
            <a:spLocks noGrp="1"/>
          </p:cNvSpPr>
          <p:nvPr>
            <p:ph type="subTitle" idx="1"/>
          </p:nvPr>
        </p:nvSpPr>
        <p:spPr/>
        <p:txBody>
          <a:bodyPr/>
          <a:lstStyle/>
          <a:p>
            <a:r>
              <a:rPr lang="en-US" dirty="0"/>
              <a:t>April 2020</a:t>
            </a:r>
          </a:p>
        </p:txBody>
      </p:sp>
      <p:sp>
        <p:nvSpPr>
          <p:cNvPr id="4" name="TextBox 3"/>
          <p:cNvSpPr txBox="1"/>
          <p:nvPr/>
        </p:nvSpPr>
        <p:spPr>
          <a:xfrm>
            <a:off x="4088906" y="6162478"/>
            <a:ext cx="4568369" cy="261610"/>
          </a:xfrm>
          <a:prstGeom prst="rect">
            <a:avLst/>
          </a:prstGeom>
          <a:noFill/>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 The Royal College of Surgeons of England </a:t>
            </a:r>
            <a:r>
              <a:rPr lang="en-GB" sz="1100" dirty="0" smtClean="0">
                <a:solidFill>
                  <a:schemeClr val="bg1"/>
                </a:solidFill>
                <a:latin typeface="Arial" panose="020B0604020202020204" pitchFamily="34" charset="0"/>
                <a:cs typeface="Arial" panose="020B0604020202020204" pitchFamily="34" charset="0"/>
              </a:rPr>
              <a:t>2020. </a:t>
            </a:r>
            <a:r>
              <a:rPr lang="en-GB" sz="1100" dirty="0">
                <a:solidFill>
                  <a:schemeClr val="bg1"/>
                </a:solidFill>
                <a:latin typeface="Arial" panose="020B0604020202020204" pitchFamily="34" charset="0"/>
                <a:cs typeface="Arial" panose="020B0604020202020204" pitchFamily="34" charset="0"/>
              </a:rPr>
              <a:t>All rights reserved</a:t>
            </a:r>
          </a:p>
        </p:txBody>
      </p:sp>
    </p:spTree>
    <p:extLst>
      <p:ext uri="{BB962C8B-B14F-4D97-AF65-F5344CB8AC3E}">
        <p14:creationId xmlns:p14="http://schemas.microsoft.com/office/powerpoint/2010/main" val="87345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2</a:t>
            </a:r>
          </a:p>
        </p:txBody>
      </p:sp>
      <p:pic>
        <p:nvPicPr>
          <p:cNvPr id="4" name="Content Placeholder 3"/>
          <p:cNvPicPr>
            <a:picLocks noGrp="1" noChangeAspect="1"/>
          </p:cNvPicPr>
          <p:nvPr>
            <p:ph idx="1"/>
          </p:nvPr>
        </p:nvPicPr>
        <p:blipFill>
          <a:blip r:embed="rId2"/>
          <a:stretch>
            <a:fillRect/>
          </a:stretch>
        </p:blipFill>
        <p:spPr>
          <a:xfrm>
            <a:off x="3048727" y="1408005"/>
            <a:ext cx="5807516" cy="5194272"/>
          </a:xfrm>
          <a:prstGeom prst="rect">
            <a:avLst/>
          </a:prstGeom>
        </p:spPr>
      </p:pic>
      <p:pic>
        <p:nvPicPr>
          <p:cNvPr id="5" name="Picture 4"/>
          <p:cNvPicPr>
            <a:picLocks noChangeAspect="1"/>
          </p:cNvPicPr>
          <p:nvPr/>
        </p:nvPicPr>
        <p:blipFill>
          <a:blip r:embed="rId3"/>
          <a:stretch>
            <a:fillRect/>
          </a:stretch>
        </p:blipFill>
        <p:spPr>
          <a:xfrm>
            <a:off x="425970" y="2670213"/>
            <a:ext cx="2731245" cy="3450635"/>
          </a:xfrm>
          <a:prstGeom prst="rect">
            <a:avLst/>
          </a:prstGeom>
        </p:spPr>
      </p:pic>
    </p:spTree>
    <p:extLst>
      <p:ext uri="{BB962C8B-B14F-4D97-AF65-F5344CB8AC3E}">
        <p14:creationId xmlns:p14="http://schemas.microsoft.com/office/powerpoint/2010/main" val="3321987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3</a:t>
            </a:r>
          </a:p>
        </p:txBody>
      </p:sp>
      <p:sp>
        <p:nvSpPr>
          <p:cNvPr id="3" name="Content Placeholder 2"/>
          <p:cNvSpPr>
            <a:spLocks noGrp="1"/>
          </p:cNvSpPr>
          <p:nvPr>
            <p:ph idx="1"/>
          </p:nvPr>
        </p:nvSpPr>
        <p:spPr/>
        <p:txBody>
          <a:bodyPr/>
          <a:lstStyle/>
          <a:p>
            <a:pPr marL="0" indent="0">
              <a:buNone/>
            </a:pPr>
            <a:r>
              <a:rPr lang="en-GB" dirty="0"/>
              <a:t>Scenario 2</a:t>
            </a:r>
          </a:p>
          <a:p>
            <a:pPr lvl="1"/>
            <a:r>
              <a:rPr lang="en-GB" b="0" dirty="0"/>
              <a:t>A 10 year old boy is admitted after being crushed between two cars. He is in respiratory distress with hyper-resonant right chest and no air entry on that side.</a:t>
            </a:r>
          </a:p>
          <a:p>
            <a:pPr lvl="1"/>
            <a:r>
              <a:rPr lang="en-GB" b="0" dirty="0"/>
              <a:t>After needle decompression of a presumed tension pneumothorax an intercostal chest drain is inserted and a chest x-ray is obtained.</a:t>
            </a:r>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853823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3</a:t>
            </a:r>
          </a:p>
        </p:txBody>
      </p:sp>
      <p:pic>
        <p:nvPicPr>
          <p:cNvPr id="4" name="Content Placeholder 3"/>
          <p:cNvPicPr>
            <a:picLocks noGrp="1" noChangeAspect="1"/>
          </p:cNvPicPr>
          <p:nvPr>
            <p:ph idx="1"/>
          </p:nvPr>
        </p:nvPicPr>
        <p:blipFill>
          <a:blip r:embed="rId2"/>
          <a:stretch>
            <a:fillRect/>
          </a:stretch>
        </p:blipFill>
        <p:spPr>
          <a:xfrm>
            <a:off x="3010898" y="1389075"/>
            <a:ext cx="5926715" cy="4980729"/>
          </a:xfrm>
          <a:prstGeom prst="rect">
            <a:avLst/>
          </a:prstGeom>
        </p:spPr>
      </p:pic>
      <p:pic>
        <p:nvPicPr>
          <p:cNvPr id="5" name="Picture 4"/>
          <p:cNvPicPr>
            <a:picLocks noChangeAspect="1"/>
          </p:cNvPicPr>
          <p:nvPr/>
        </p:nvPicPr>
        <p:blipFill>
          <a:blip r:embed="rId3"/>
          <a:stretch>
            <a:fillRect/>
          </a:stretch>
        </p:blipFill>
        <p:spPr>
          <a:xfrm>
            <a:off x="425970" y="1756057"/>
            <a:ext cx="2584928" cy="3785944"/>
          </a:xfrm>
          <a:prstGeom prst="rect">
            <a:avLst/>
          </a:prstGeom>
        </p:spPr>
      </p:pic>
    </p:spTree>
    <p:extLst>
      <p:ext uri="{BB962C8B-B14F-4D97-AF65-F5344CB8AC3E}">
        <p14:creationId xmlns:p14="http://schemas.microsoft.com/office/powerpoint/2010/main" val="4000579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3</a:t>
            </a:r>
          </a:p>
        </p:txBody>
      </p:sp>
      <p:pic>
        <p:nvPicPr>
          <p:cNvPr id="4" name="Content Placeholder 3"/>
          <p:cNvPicPr>
            <a:picLocks noGrp="1" noChangeAspect="1"/>
          </p:cNvPicPr>
          <p:nvPr>
            <p:ph idx="1"/>
          </p:nvPr>
        </p:nvPicPr>
        <p:blipFill>
          <a:blip r:embed="rId2"/>
          <a:stretch>
            <a:fillRect/>
          </a:stretch>
        </p:blipFill>
        <p:spPr>
          <a:xfrm>
            <a:off x="3010898" y="1389075"/>
            <a:ext cx="5926715" cy="4980729"/>
          </a:xfrm>
          <a:prstGeom prst="rect">
            <a:avLst/>
          </a:prstGeom>
        </p:spPr>
      </p:pic>
    </p:spTree>
    <p:extLst>
      <p:ext uri="{BB962C8B-B14F-4D97-AF65-F5344CB8AC3E}">
        <p14:creationId xmlns:p14="http://schemas.microsoft.com/office/powerpoint/2010/main" val="3732545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4</a:t>
            </a:r>
          </a:p>
        </p:txBody>
      </p:sp>
      <p:sp>
        <p:nvSpPr>
          <p:cNvPr id="3" name="Content Placeholder 2"/>
          <p:cNvSpPr>
            <a:spLocks noGrp="1"/>
          </p:cNvSpPr>
          <p:nvPr>
            <p:ph idx="1"/>
          </p:nvPr>
        </p:nvSpPr>
        <p:spPr/>
        <p:txBody>
          <a:bodyPr/>
          <a:lstStyle/>
          <a:p>
            <a:pPr marL="0" indent="0">
              <a:buNone/>
            </a:pPr>
            <a:r>
              <a:rPr lang="en-GB" dirty="0"/>
              <a:t>Scenario 3</a:t>
            </a:r>
          </a:p>
          <a:p>
            <a:pPr lvl="1"/>
            <a:r>
              <a:rPr lang="en-GB" b="0" dirty="0"/>
              <a:t>A 69 year old woman is admitted after a motor vehicle collision with prolonged extraction time.  She has been intubated and is ventilated with 100% oxygen. SpO</a:t>
            </a:r>
            <a:r>
              <a:rPr lang="en-GB" b="0" baseline="-25000" dirty="0"/>
              <a:t>2</a:t>
            </a:r>
            <a:r>
              <a:rPr lang="en-GB" b="0" dirty="0"/>
              <a:t> is reduced (92%).</a:t>
            </a:r>
          </a:p>
          <a:p>
            <a:pPr lvl="1"/>
            <a:r>
              <a:rPr lang="en-GB" b="0" dirty="0"/>
              <a:t>Chest examination reveals crepitus and surgical emphysema on the left with corresponding decreased air entry.  An intercostal chest drain is inserted and a chest x-ray is obtained.</a:t>
            </a:r>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4047064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4</a:t>
            </a:r>
          </a:p>
        </p:txBody>
      </p:sp>
      <p:pic>
        <p:nvPicPr>
          <p:cNvPr id="4" name="Content Placeholder 3"/>
          <p:cNvPicPr>
            <a:picLocks noGrp="1" noChangeAspect="1"/>
          </p:cNvPicPr>
          <p:nvPr>
            <p:ph idx="1"/>
          </p:nvPr>
        </p:nvPicPr>
        <p:blipFill>
          <a:blip r:embed="rId2"/>
          <a:stretch>
            <a:fillRect/>
          </a:stretch>
        </p:blipFill>
        <p:spPr>
          <a:xfrm>
            <a:off x="2628018" y="1441342"/>
            <a:ext cx="6289118" cy="4889158"/>
          </a:xfrm>
          <a:prstGeom prst="rect">
            <a:avLst/>
          </a:prstGeom>
        </p:spPr>
      </p:pic>
    </p:spTree>
    <p:extLst>
      <p:ext uri="{BB962C8B-B14F-4D97-AF65-F5344CB8AC3E}">
        <p14:creationId xmlns:p14="http://schemas.microsoft.com/office/powerpoint/2010/main" val="387863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4</a:t>
            </a:r>
          </a:p>
        </p:txBody>
      </p:sp>
      <p:pic>
        <p:nvPicPr>
          <p:cNvPr id="4" name="Content Placeholder 3"/>
          <p:cNvPicPr>
            <a:picLocks noGrp="1" noChangeAspect="1"/>
          </p:cNvPicPr>
          <p:nvPr>
            <p:ph idx="1"/>
          </p:nvPr>
        </p:nvPicPr>
        <p:blipFill>
          <a:blip r:embed="rId2"/>
          <a:stretch>
            <a:fillRect/>
          </a:stretch>
        </p:blipFill>
        <p:spPr>
          <a:xfrm>
            <a:off x="2628018" y="1441342"/>
            <a:ext cx="6289118" cy="4889158"/>
          </a:xfrm>
          <a:prstGeom prst="rect">
            <a:avLst/>
          </a:prstGeom>
        </p:spPr>
      </p:pic>
      <p:pic>
        <p:nvPicPr>
          <p:cNvPr id="5" name="Picture 4"/>
          <p:cNvPicPr>
            <a:picLocks noChangeAspect="1"/>
          </p:cNvPicPr>
          <p:nvPr/>
        </p:nvPicPr>
        <p:blipFill>
          <a:blip r:embed="rId3"/>
          <a:stretch>
            <a:fillRect/>
          </a:stretch>
        </p:blipFill>
        <p:spPr>
          <a:xfrm>
            <a:off x="0" y="1837157"/>
            <a:ext cx="2636543" cy="4493343"/>
          </a:xfrm>
          <a:prstGeom prst="rect">
            <a:avLst/>
          </a:prstGeom>
        </p:spPr>
      </p:pic>
    </p:spTree>
    <p:extLst>
      <p:ext uri="{BB962C8B-B14F-4D97-AF65-F5344CB8AC3E}">
        <p14:creationId xmlns:p14="http://schemas.microsoft.com/office/powerpoint/2010/main" val="3095544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5</a:t>
            </a:r>
          </a:p>
        </p:txBody>
      </p:sp>
      <p:sp>
        <p:nvSpPr>
          <p:cNvPr id="3" name="Content Placeholder 2"/>
          <p:cNvSpPr>
            <a:spLocks noGrp="1"/>
          </p:cNvSpPr>
          <p:nvPr>
            <p:ph idx="1"/>
          </p:nvPr>
        </p:nvSpPr>
        <p:spPr/>
        <p:txBody>
          <a:bodyPr/>
          <a:lstStyle/>
          <a:p>
            <a:pPr marL="0" indent="0">
              <a:buNone/>
            </a:pPr>
            <a:r>
              <a:rPr lang="en-GB" dirty="0"/>
              <a:t>Scenario 4</a:t>
            </a:r>
          </a:p>
          <a:p>
            <a:pPr lvl="1"/>
            <a:r>
              <a:rPr lang="en-GB" b="0" dirty="0"/>
              <a:t> A 44 year old male is admitted after a motorcycle collision with a tree.  At the scene of the accident he was hypotensive and complaining of severe chest pain. His blood pressure is now 100/70 mmHg. He has been intubated and is ventilated with 100% oxygen. SpO</a:t>
            </a:r>
            <a:r>
              <a:rPr lang="en-GB" b="0" baseline="-25000" dirty="0"/>
              <a:t>2</a:t>
            </a:r>
            <a:r>
              <a:rPr lang="en-GB" b="0" dirty="0"/>
              <a:t> is 98%.</a:t>
            </a:r>
          </a:p>
          <a:p>
            <a:pPr lvl="1"/>
            <a:r>
              <a:rPr lang="en-GB" b="0" dirty="0"/>
              <a:t>A chest x-ray is obtained.</a:t>
            </a:r>
          </a:p>
          <a:p>
            <a:pPr marL="457200" lvl="1" indent="0">
              <a:buNone/>
            </a:pPr>
            <a:endParaRPr lang="en-GB" b="0" dirty="0"/>
          </a:p>
          <a:p>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4287907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5</a:t>
            </a:r>
          </a:p>
        </p:txBody>
      </p:sp>
      <p:pic>
        <p:nvPicPr>
          <p:cNvPr id="4" name="Content Placeholder 3"/>
          <p:cNvPicPr>
            <a:picLocks noGrp="1" noChangeAspect="1"/>
          </p:cNvPicPr>
          <p:nvPr>
            <p:ph idx="1"/>
          </p:nvPr>
        </p:nvPicPr>
        <p:blipFill>
          <a:blip r:embed="rId2"/>
          <a:stretch>
            <a:fillRect/>
          </a:stretch>
        </p:blipFill>
        <p:spPr>
          <a:xfrm>
            <a:off x="2705265" y="1456840"/>
            <a:ext cx="6197564" cy="5083445"/>
          </a:xfrm>
          <a:prstGeom prst="rect">
            <a:avLst/>
          </a:prstGeom>
        </p:spPr>
      </p:pic>
    </p:spTree>
    <p:extLst>
      <p:ext uri="{BB962C8B-B14F-4D97-AF65-F5344CB8AC3E}">
        <p14:creationId xmlns:p14="http://schemas.microsoft.com/office/powerpoint/2010/main" val="402821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5</a:t>
            </a:r>
          </a:p>
        </p:txBody>
      </p:sp>
      <p:pic>
        <p:nvPicPr>
          <p:cNvPr id="4" name="Content Placeholder 3"/>
          <p:cNvPicPr>
            <a:picLocks noGrp="1" noChangeAspect="1"/>
          </p:cNvPicPr>
          <p:nvPr>
            <p:ph idx="1"/>
          </p:nvPr>
        </p:nvPicPr>
        <p:blipFill>
          <a:blip r:embed="rId2"/>
          <a:stretch>
            <a:fillRect/>
          </a:stretch>
        </p:blipFill>
        <p:spPr>
          <a:xfrm>
            <a:off x="2705265" y="1456840"/>
            <a:ext cx="6197564" cy="5083445"/>
          </a:xfrm>
          <a:prstGeom prst="rect">
            <a:avLst/>
          </a:prstGeom>
        </p:spPr>
      </p:pic>
      <p:pic>
        <p:nvPicPr>
          <p:cNvPr id="5" name="Picture 4"/>
          <p:cNvPicPr>
            <a:picLocks noChangeAspect="1"/>
          </p:cNvPicPr>
          <p:nvPr/>
        </p:nvPicPr>
        <p:blipFill>
          <a:blip r:embed="rId3"/>
          <a:stretch>
            <a:fillRect/>
          </a:stretch>
        </p:blipFill>
        <p:spPr>
          <a:xfrm>
            <a:off x="193495" y="2347922"/>
            <a:ext cx="2511770" cy="2969009"/>
          </a:xfrm>
          <a:prstGeom prst="rect">
            <a:avLst/>
          </a:prstGeom>
        </p:spPr>
      </p:pic>
    </p:spTree>
    <p:extLst>
      <p:ext uri="{BB962C8B-B14F-4D97-AF65-F5344CB8AC3E}">
        <p14:creationId xmlns:p14="http://schemas.microsoft.com/office/powerpoint/2010/main" val="3637228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Adjuncts</a:t>
            </a:r>
          </a:p>
        </p:txBody>
      </p:sp>
      <p:sp>
        <p:nvSpPr>
          <p:cNvPr id="3" name="Content Placeholder 2"/>
          <p:cNvSpPr>
            <a:spLocks noGrp="1"/>
          </p:cNvSpPr>
          <p:nvPr>
            <p:ph idx="1"/>
          </p:nvPr>
        </p:nvSpPr>
        <p:spPr/>
        <p:txBody>
          <a:bodyPr>
            <a:normAutofit/>
          </a:bodyPr>
          <a:lstStyle/>
          <a:p>
            <a:pPr marL="0" indent="0">
              <a:buNone/>
            </a:pPr>
            <a:r>
              <a:rPr lang="en-GB" dirty="0"/>
              <a:t>Relevance of content</a:t>
            </a:r>
          </a:p>
          <a:p>
            <a:pPr lvl="1"/>
            <a:r>
              <a:rPr lang="en-GB" b="0" dirty="0"/>
              <a:t>Adjuncts to the primary survey include investigations that may be performed during assessment and resuscitation. Many patients will undergo a ‘trauma CT’ but some plain film x-rays may be undertaken in the resuscitation room.</a:t>
            </a:r>
          </a:p>
          <a:p>
            <a:pPr lvl="1"/>
            <a:r>
              <a:rPr lang="en-GB" b="0" dirty="0"/>
              <a:t>Chest x-rays can confirm a clinical diagnosis and can also be repeated to confirm a response to an intervention (placement of a chest drain for example).</a:t>
            </a:r>
          </a:p>
          <a:p>
            <a:pPr lvl="1"/>
            <a:r>
              <a:rPr lang="en-GB" b="0" dirty="0"/>
              <a:t>Pelvic x-rays are, similarly, of use in determining a cause for haemorrhagic shock.</a:t>
            </a:r>
          </a:p>
        </p:txBody>
      </p:sp>
    </p:spTree>
    <p:extLst>
      <p:ext uri="{BB962C8B-B14F-4D97-AF65-F5344CB8AC3E}">
        <p14:creationId xmlns:p14="http://schemas.microsoft.com/office/powerpoint/2010/main" val="355401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5</a:t>
            </a:r>
          </a:p>
        </p:txBody>
      </p:sp>
      <p:pic>
        <p:nvPicPr>
          <p:cNvPr id="4" name="Content Placeholder 3"/>
          <p:cNvPicPr>
            <a:picLocks noGrp="1" noChangeAspect="1"/>
          </p:cNvPicPr>
          <p:nvPr>
            <p:ph idx="1"/>
          </p:nvPr>
        </p:nvPicPr>
        <p:blipFill>
          <a:blip r:embed="rId2"/>
          <a:stretch>
            <a:fillRect/>
          </a:stretch>
        </p:blipFill>
        <p:spPr>
          <a:xfrm>
            <a:off x="3378631" y="1354717"/>
            <a:ext cx="5276939" cy="5281580"/>
          </a:xfrm>
          <a:prstGeom prst="rect">
            <a:avLst/>
          </a:prstGeom>
        </p:spPr>
      </p:pic>
    </p:spTree>
    <p:extLst>
      <p:ext uri="{BB962C8B-B14F-4D97-AF65-F5344CB8AC3E}">
        <p14:creationId xmlns:p14="http://schemas.microsoft.com/office/powerpoint/2010/main" val="269680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5</a:t>
            </a:r>
          </a:p>
        </p:txBody>
      </p:sp>
      <p:pic>
        <p:nvPicPr>
          <p:cNvPr id="4" name="Content Placeholder 3"/>
          <p:cNvPicPr>
            <a:picLocks noGrp="1" noChangeAspect="1"/>
          </p:cNvPicPr>
          <p:nvPr>
            <p:ph idx="1"/>
          </p:nvPr>
        </p:nvPicPr>
        <p:blipFill>
          <a:blip r:embed="rId2"/>
          <a:stretch>
            <a:fillRect/>
          </a:stretch>
        </p:blipFill>
        <p:spPr>
          <a:xfrm>
            <a:off x="3378631" y="1354717"/>
            <a:ext cx="5276939" cy="5281580"/>
          </a:xfrm>
          <a:prstGeom prst="rect">
            <a:avLst/>
          </a:prstGeom>
        </p:spPr>
      </p:pic>
      <p:pic>
        <p:nvPicPr>
          <p:cNvPr id="5" name="Picture 4"/>
          <p:cNvPicPr>
            <a:picLocks noChangeAspect="1"/>
          </p:cNvPicPr>
          <p:nvPr/>
        </p:nvPicPr>
        <p:blipFill>
          <a:blip r:embed="rId3"/>
          <a:stretch>
            <a:fillRect/>
          </a:stretch>
        </p:blipFill>
        <p:spPr>
          <a:xfrm>
            <a:off x="680703" y="2156734"/>
            <a:ext cx="2517866" cy="3237257"/>
          </a:xfrm>
          <a:prstGeom prst="rect">
            <a:avLst/>
          </a:prstGeom>
        </p:spPr>
      </p:pic>
    </p:spTree>
    <p:extLst>
      <p:ext uri="{BB962C8B-B14F-4D97-AF65-F5344CB8AC3E}">
        <p14:creationId xmlns:p14="http://schemas.microsoft.com/office/powerpoint/2010/main" val="230327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6</a:t>
            </a:r>
          </a:p>
        </p:txBody>
      </p:sp>
      <p:sp>
        <p:nvSpPr>
          <p:cNvPr id="3" name="Content Placeholder 2"/>
          <p:cNvSpPr>
            <a:spLocks noGrp="1"/>
          </p:cNvSpPr>
          <p:nvPr>
            <p:ph idx="1"/>
          </p:nvPr>
        </p:nvSpPr>
        <p:spPr/>
        <p:txBody>
          <a:bodyPr/>
          <a:lstStyle/>
          <a:p>
            <a:pPr marL="0" indent="0">
              <a:buNone/>
            </a:pPr>
            <a:r>
              <a:rPr lang="en-GB" dirty="0"/>
              <a:t>Scenario 5</a:t>
            </a:r>
          </a:p>
          <a:p>
            <a:pPr lvl="1"/>
            <a:r>
              <a:rPr lang="en-GB" b="0" dirty="0"/>
              <a:t>A 33 year old male is admitted after being crushed by a forklift truck. He complains of severe abdominal and chest pain and is short of breath. His airway is patent but SpO</a:t>
            </a:r>
            <a:r>
              <a:rPr lang="en-GB" b="0" baseline="-25000" dirty="0"/>
              <a:t>2</a:t>
            </a:r>
            <a:r>
              <a:rPr lang="en-GB" b="0" dirty="0"/>
              <a:t> is 93% with supplemental oxygen.</a:t>
            </a:r>
          </a:p>
          <a:p>
            <a:pPr lvl="1"/>
            <a:r>
              <a:rPr lang="en-GB" b="0" dirty="0"/>
              <a:t>A chest x-ray is obtained.</a:t>
            </a:r>
          </a:p>
          <a:p>
            <a:pPr lvl="1"/>
            <a:endParaRPr lang="en-GB" b="0" dirty="0"/>
          </a:p>
          <a:p>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1192927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6</a:t>
            </a:r>
          </a:p>
        </p:txBody>
      </p:sp>
      <p:pic>
        <p:nvPicPr>
          <p:cNvPr id="4" name="Content Placeholder 3"/>
          <p:cNvPicPr>
            <a:picLocks noGrp="1" noChangeAspect="1"/>
          </p:cNvPicPr>
          <p:nvPr>
            <p:ph idx="1"/>
          </p:nvPr>
        </p:nvPicPr>
        <p:blipFill>
          <a:blip r:embed="rId2"/>
          <a:stretch>
            <a:fillRect/>
          </a:stretch>
        </p:blipFill>
        <p:spPr>
          <a:xfrm>
            <a:off x="2924891" y="1348354"/>
            <a:ext cx="6024805" cy="5253924"/>
          </a:xfrm>
          <a:prstGeom prst="rect">
            <a:avLst/>
          </a:prstGeom>
        </p:spPr>
      </p:pic>
    </p:spTree>
    <p:extLst>
      <p:ext uri="{BB962C8B-B14F-4D97-AF65-F5344CB8AC3E}">
        <p14:creationId xmlns:p14="http://schemas.microsoft.com/office/powerpoint/2010/main" val="4031288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6</a:t>
            </a:r>
          </a:p>
        </p:txBody>
      </p:sp>
      <p:pic>
        <p:nvPicPr>
          <p:cNvPr id="4" name="Content Placeholder 3"/>
          <p:cNvPicPr>
            <a:picLocks noGrp="1" noChangeAspect="1"/>
          </p:cNvPicPr>
          <p:nvPr>
            <p:ph idx="1"/>
          </p:nvPr>
        </p:nvPicPr>
        <p:blipFill>
          <a:blip r:embed="rId2"/>
          <a:stretch>
            <a:fillRect/>
          </a:stretch>
        </p:blipFill>
        <p:spPr>
          <a:xfrm>
            <a:off x="2924891" y="1348354"/>
            <a:ext cx="6024805" cy="5253924"/>
          </a:xfrm>
          <a:prstGeom prst="rect">
            <a:avLst/>
          </a:prstGeom>
        </p:spPr>
      </p:pic>
      <p:sp>
        <p:nvSpPr>
          <p:cNvPr id="3" name="TextBox 2">
            <a:extLst>
              <a:ext uri="{FF2B5EF4-FFF2-40B4-BE49-F238E27FC236}">
                <a16:creationId xmlns:a16="http://schemas.microsoft.com/office/drawing/2014/main" id="{C8CAB713-8CAE-7B4D-9AAF-E5AA76222614}"/>
              </a:ext>
            </a:extLst>
          </p:cNvPr>
          <p:cNvSpPr txBox="1"/>
          <p:nvPr/>
        </p:nvSpPr>
        <p:spPr>
          <a:xfrm>
            <a:off x="232474" y="2077963"/>
            <a:ext cx="2379562" cy="4062651"/>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The L hemi- diaphragm </a:t>
            </a:r>
          </a:p>
          <a:p>
            <a:r>
              <a:rPr lang="en-US" sz="1600" dirty="0">
                <a:latin typeface="Arial" panose="020B0604020202020204" pitchFamily="34" charset="0"/>
                <a:cs typeface="Arial" panose="020B0604020202020204" pitchFamily="34" charset="0"/>
              </a:rPr>
              <a:t>cannot be seen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There is a hollow viscus</a:t>
            </a:r>
          </a:p>
          <a:p>
            <a:r>
              <a:rPr lang="en-US" sz="1600" dirty="0">
                <a:latin typeface="Arial" panose="020B0604020202020204" pitchFamily="34" charset="0"/>
                <a:cs typeface="Arial" panose="020B0604020202020204" pitchFamily="34" charset="0"/>
              </a:rPr>
              <a:t>in the L chest (abnormal</a:t>
            </a:r>
          </a:p>
          <a:p>
            <a:r>
              <a:rPr lang="en-US" sz="1600" dirty="0">
                <a:latin typeface="Arial" panose="020B0604020202020204" pitchFamily="34" charset="0"/>
                <a:cs typeface="Arial" panose="020B0604020202020204" pitchFamily="34" charset="0"/>
              </a:rPr>
              <a:t>gas seen)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 trachea is deviated</a:t>
            </a:r>
          </a:p>
          <a:p>
            <a:r>
              <a:rPr lang="en-US" sz="1600" dirty="0">
                <a:latin typeface="Arial" panose="020B0604020202020204" pitchFamily="34" charset="0"/>
                <a:cs typeface="Arial" panose="020B0604020202020204" pitchFamily="34" charset="0"/>
              </a:rPr>
              <a:t>to the right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Surgical repair of </a:t>
            </a:r>
          </a:p>
          <a:p>
            <a:r>
              <a:rPr lang="en-US" sz="1600" dirty="0">
                <a:latin typeface="Arial" panose="020B0604020202020204" pitchFamily="34" charset="0"/>
                <a:cs typeface="Arial" panose="020B0604020202020204" pitchFamily="34" charset="0"/>
              </a:rPr>
              <a:t>disrupted diaphragm is </a:t>
            </a:r>
          </a:p>
          <a:p>
            <a:r>
              <a:rPr lang="en-US" sz="1600" dirty="0">
                <a:latin typeface="Arial" panose="020B0604020202020204" pitchFamily="34" charset="0"/>
                <a:cs typeface="Arial" panose="020B0604020202020204" pitchFamily="34" charset="0"/>
              </a:rPr>
              <a:t>needed after all life-</a:t>
            </a:r>
          </a:p>
          <a:p>
            <a:r>
              <a:rPr lang="en-US" sz="1600" dirty="0">
                <a:latin typeface="Arial" panose="020B0604020202020204" pitchFamily="34" charset="0"/>
                <a:cs typeface="Arial" panose="020B0604020202020204" pitchFamily="34" charset="0"/>
              </a:rPr>
              <a:t>threatening injuries are</a:t>
            </a:r>
          </a:p>
          <a:p>
            <a:r>
              <a:rPr lang="en-US" sz="1600" dirty="0">
                <a:latin typeface="Arial" panose="020B0604020202020204" pitchFamily="34" charset="0"/>
                <a:cs typeface="Arial" panose="020B0604020202020204" pitchFamily="34" charset="0"/>
              </a:rPr>
              <a:t>treated</a:t>
            </a:r>
          </a:p>
          <a:p>
            <a:endParaRPr lang="en-US" dirty="0"/>
          </a:p>
        </p:txBody>
      </p:sp>
    </p:spTree>
    <p:extLst>
      <p:ext uri="{BB962C8B-B14F-4D97-AF65-F5344CB8AC3E}">
        <p14:creationId xmlns:p14="http://schemas.microsoft.com/office/powerpoint/2010/main" val="2022658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7</a:t>
            </a:r>
          </a:p>
        </p:txBody>
      </p:sp>
      <p:sp>
        <p:nvSpPr>
          <p:cNvPr id="3" name="Content Placeholder 2"/>
          <p:cNvSpPr>
            <a:spLocks noGrp="1"/>
          </p:cNvSpPr>
          <p:nvPr>
            <p:ph idx="1"/>
          </p:nvPr>
        </p:nvSpPr>
        <p:spPr/>
        <p:txBody>
          <a:bodyPr/>
          <a:lstStyle/>
          <a:p>
            <a:pPr marL="0" indent="0">
              <a:buNone/>
            </a:pPr>
            <a:r>
              <a:rPr lang="en-GB" dirty="0"/>
              <a:t>Scenario 6</a:t>
            </a:r>
          </a:p>
          <a:p>
            <a:pPr lvl="1"/>
            <a:r>
              <a:rPr lang="en-GB" b="0" dirty="0"/>
              <a:t>A 28 year old male builder has fallen 30 feet from scaffolding onto a concrete surface. He is distressed and breathless and complains of severe left chest pain.</a:t>
            </a:r>
          </a:p>
          <a:p>
            <a:pPr lvl="1"/>
            <a:r>
              <a:rPr lang="en-GB" b="0" dirty="0"/>
              <a:t>A chest x-ray is taken during the primary survey.</a:t>
            </a:r>
          </a:p>
          <a:p>
            <a:endParaRPr lang="en-GB" dirty="0"/>
          </a:p>
          <a:p>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579835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7</a:t>
            </a:r>
          </a:p>
        </p:txBody>
      </p:sp>
      <p:pic>
        <p:nvPicPr>
          <p:cNvPr id="4" name="Content Placeholder 3"/>
          <p:cNvPicPr>
            <a:picLocks noGrp="1" noChangeAspect="1"/>
          </p:cNvPicPr>
          <p:nvPr>
            <p:ph idx="1"/>
          </p:nvPr>
        </p:nvPicPr>
        <p:blipFill>
          <a:blip r:embed="rId2"/>
          <a:stretch>
            <a:fillRect/>
          </a:stretch>
        </p:blipFill>
        <p:spPr>
          <a:xfrm>
            <a:off x="2727787" y="1625858"/>
            <a:ext cx="6137244" cy="4989239"/>
          </a:xfrm>
          <a:prstGeom prst="rect">
            <a:avLst/>
          </a:prstGeom>
        </p:spPr>
      </p:pic>
    </p:spTree>
    <p:extLst>
      <p:ext uri="{BB962C8B-B14F-4D97-AF65-F5344CB8AC3E}">
        <p14:creationId xmlns:p14="http://schemas.microsoft.com/office/powerpoint/2010/main" val="2706886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7</a:t>
            </a:r>
          </a:p>
        </p:txBody>
      </p:sp>
      <p:pic>
        <p:nvPicPr>
          <p:cNvPr id="4" name="Content Placeholder 3"/>
          <p:cNvPicPr>
            <a:picLocks noGrp="1" noChangeAspect="1"/>
          </p:cNvPicPr>
          <p:nvPr>
            <p:ph idx="1"/>
          </p:nvPr>
        </p:nvPicPr>
        <p:blipFill>
          <a:blip r:embed="rId2"/>
          <a:stretch>
            <a:fillRect/>
          </a:stretch>
        </p:blipFill>
        <p:spPr>
          <a:xfrm>
            <a:off x="2727787" y="1625858"/>
            <a:ext cx="6137244" cy="4989239"/>
          </a:xfrm>
          <a:prstGeom prst="rect">
            <a:avLst/>
          </a:prstGeom>
        </p:spPr>
      </p:pic>
      <p:pic>
        <p:nvPicPr>
          <p:cNvPr id="5" name="Picture 4"/>
          <p:cNvPicPr>
            <a:picLocks noChangeAspect="1"/>
          </p:cNvPicPr>
          <p:nvPr/>
        </p:nvPicPr>
        <p:blipFill>
          <a:blip r:embed="rId3"/>
          <a:stretch>
            <a:fillRect/>
          </a:stretch>
        </p:blipFill>
        <p:spPr>
          <a:xfrm>
            <a:off x="281969" y="2148643"/>
            <a:ext cx="2511770" cy="4066384"/>
          </a:xfrm>
          <a:prstGeom prst="rect">
            <a:avLst/>
          </a:prstGeom>
        </p:spPr>
      </p:pic>
    </p:spTree>
    <p:extLst>
      <p:ext uri="{BB962C8B-B14F-4D97-AF65-F5344CB8AC3E}">
        <p14:creationId xmlns:p14="http://schemas.microsoft.com/office/powerpoint/2010/main" val="2651962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summary</a:t>
            </a:r>
          </a:p>
        </p:txBody>
      </p:sp>
      <p:sp>
        <p:nvSpPr>
          <p:cNvPr id="3" name="Content Placeholder 2"/>
          <p:cNvSpPr>
            <a:spLocks noGrp="1"/>
          </p:cNvSpPr>
          <p:nvPr>
            <p:ph idx="1"/>
          </p:nvPr>
        </p:nvSpPr>
        <p:spPr/>
        <p:txBody>
          <a:bodyPr>
            <a:normAutofit/>
          </a:bodyPr>
          <a:lstStyle/>
          <a:p>
            <a:r>
              <a:rPr lang="en-GB" sz="1800" b="0" dirty="0"/>
              <a:t>A CXR can be used to confirm injuries suspected on clinical examination of the patient.</a:t>
            </a:r>
          </a:p>
          <a:p>
            <a:r>
              <a:rPr lang="en-GB" sz="1800" b="0" dirty="0"/>
              <a:t>The CXR can also be used to determine the correct positioning of devices such as endotracheal tubes within the trachea and chest drain position within the thoracic cavity.</a:t>
            </a:r>
          </a:p>
          <a:p>
            <a:r>
              <a:rPr lang="en-GB" sz="1800" b="0" dirty="0"/>
              <a:t>The presence of residual </a:t>
            </a:r>
            <a:r>
              <a:rPr lang="en-GB" sz="1800" b="0" dirty="0" err="1"/>
              <a:t>haemothorax</a:t>
            </a:r>
            <a:r>
              <a:rPr lang="en-GB" sz="1800" b="0" dirty="0"/>
              <a:t> or pneumothorax might indicate the need for another intervention like placement of a second CT or operative intervention.</a:t>
            </a:r>
          </a:p>
          <a:p>
            <a:r>
              <a:rPr lang="en-GB" sz="1800" b="0" dirty="0"/>
              <a:t>CT scanning can further elucidate signs detected on plain radiographs.</a:t>
            </a:r>
          </a:p>
          <a:p>
            <a:r>
              <a:rPr lang="en-GB" sz="1800" b="0" dirty="0"/>
              <a:t>FAST can also help examine the pericardial sac but can be hindered by surgical emphysema.</a:t>
            </a:r>
          </a:p>
          <a:p>
            <a:endParaRPr lang="en-GB" dirty="0"/>
          </a:p>
        </p:txBody>
      </p:sp>
    </p:spTree>
    <p:extLst>
      <p:ext uri="{BB962C8B-B14F-4D97-AF65-F5344CB8AC3E}">
        <p14:creationId xmlns:p14="http://schemas.microsoft.com/office/powerpoint/2010/main" val="934059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Interpretation of pelvic x-rays</a:t>
            </a:r>
          </a:p>
        </p:txBody>
      </p:sp>
      <p:sp>
        <p:nvSpPr>
          <p:cNvPr id="3" name="Content Placeholder 2"/>
          <p:cNvSpPr>
            <a:spLocks noGrp="1"/>
          </p:cNvSpPr>
          <p:nvPr>
            <p:ph idx="1"/>
          </p:nvPr>
        </p:nvSpPr>
        <p:spPr/>
        <p:txBody>
          <a:bodyPr>
            <a:normAutofit/>
          </a:bodyPr>
          <a:lstStyle/>
          <a:p>
            <a:pPr marL="0" indent="0">
              <a:buNone/>
            </a:pPr>
            <a:r>
              <a:rPr lang="en-GB" dirty="0"/>
              <a:t>Suggested approach:</a:t>
            </a:r>
          </a:p>
          <a:p>
            <a:pPr lvl="1"/>
            <a:r>
              <a:rPr lang="en-GB" sz="2200" b="0" dirty="0"/>
              <a:t>Check patient, date and time of image.</a:t>
            </a:r>
          </a:p>
          <a:p>
            <a:pPr lvl="1"/>
            <a:r>
              <a:rPr lang="en-GB" sz="2200" b="0" dirty="0"/>
              <a:t>Look:</a:t>
            </a:r>
          </a:p>
          <a:p>
            <a:pPr lvl="2"/>
            <a:r>
              <a:rPr lang="en-GB" sz="1800" b="0" dirty="0">
                <a:latin typeface="Arial" panose="020B0604020202020204" pitchFamily="34" charset="0"/>
                <a:cs typeface="Arial" panose="020B0604020202020204" pitchFamily="34" charset="0"/>
              </a:rPr>
              <a:t>Three rings; trace the main pelvic ring and two obturator foramina - if disrupted think fracture and look for a second disruption in the ring.</a:t>
            </a:r>
          </a:p>
          <a:p>
            <a:pPr lvl="2"/>
            <a:r>
              <a:rPr lang="en-GB" sz="1800" b="0" dirty="0">
                <a:latin typeface="Arial" panose="020B0604020202020204" pitchFamily="34" charset="0"/>
                <a:cs typeface="Arial" panose="020B0604020202020204" pitchFamily="34" charset="0"/>
              </a:rPr>
              <a:t>Joint spaces; sacroiliac joint spaces should be equal (2-4mm). Check L5 transverse processes which may also fracture with sacroiliac disruption.</a:t>
            </a:r>
          </a:p>
          <a:p>
            <a:pPr lvl="2"/>
            <a:r>
              <a:rPr lang="en-GB" sz="1800" b="0" dirty="0">
                <a:latin typeface="Arial" panose="020B0604020202020204" pitchFamily="34" charset="0"/>
                <a:cs typeface="Arial" panose="020B0604020202020204" pitchFamily="34" charset="0"/>
              </a:rPr>
              <a:t>Symphysis pubis should be ≤ 5mm, (≤10mm in pregnancy).</a:t>
            </a:r>
          </a:p>
          <a:p>
            <a:pPr lvl="2"/>
            <a:r>
              <a:rPr lang="en-GB" sz="1800" b="0" dirty="0">
                <a:latin typeface="Arial" panose="020B0604020202020204" pitchFamily="34" charset="0"/>
                <a:cs typeface="Arial" panose="020B0604020202020204" pitchFamily="34" charset="0"/>
              </a:rPr>
              <a:t>If either joint space is widened, think main pelvic ring fracture.</a:t>
            </a:r>
          </a:p>
          <a:p>
            <a:pPr lvl="2"/>
            <a:r>
              <a:rPr lang="en-GB" sz="1800" b="0" dirty="0">
                <a:latin typeface="Arial" panose="020B0604020202020204" pitchFamily="34" charset="0"/>
                <a:cs typeface="Arial" panose="020B0604020202020204" pitchFamily="34" charset="0"/>
              </a:rPr>
              <a:t>Acetabulum; check bilaterally for interruption and femoral dislocation.</a:t>
            </a:r>
          </a:p>
          <a:p>
            <a:endParaRPr lang="en-GB" dirty="0"/>
          </a:p>
        </p:txBody>
      </p:sp>
    </p:spTree>
    <p:extLst>
      <p:ext uri="{BB962C8B-B14F-4D97-AF65-F5344CB8AC3E}">
        <p14:creationId xmlns:p14="http://schemas.microsoft.com/office/powerpoint/2010/main" val="283023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Adjuncts</a:t>
            </a:r>
          </a:p>
        </p:txBody>
      </p:sp>
      <p:sp>
        <p:nvSpPr>
          <p:cNvPr id="3" name="Content Placeholder 2"/>
          <p:cNvSpPr>
            <a:spLocks noGrp="1"/>
          </p:cNvSpPr>
          <p:nvPr>
            <p:ph idx="1"/>
          </p:nvPr>
        </p:nvSpPr>
        <p:spPr/>
        <p:txBody>
          <a:bodyPr/>
          <a:lstStyle/>
          <a:p>
            <a:pPr marL="0" indent="0">
              <a:buNone/>
            </a:pPr>
            <a:r>
              <a:rPr lang="en-GB" dirty="0"/>
              <a:t>Learning Outcomes - by the end of this module you will be able to:</a:t>
            </a:r>
          </a:p>
          <a:p>
            <a:pPr lvl="1"/>
            <a:r>
              <a:rPr lang="en-GB" b="0" dirty="0"/>
              <a:t>Use structured approaches to examine chest and pelvis x-rays.</a:t>
            </a:r>
          </a:p>
          <a:p>
            <a:pPr lvl="1"/>
            <a:r>
              <a:rPr lang="en-GB" b="0" dirty="0"/>
              <a:t>Use the taught approaches to identify abnormalities relevant to the primary survey.</a:t>
            </a:r>
          </a:p>
        </p:txBody>
      </p:sp>
    </p:spTree>
    <p:extLst>
      <p:ext uri="{BB962C8B-B14F-4D97-AF65-F5344CB8AC3E}">
        <p14:creationId xmlns:p14="http://schemas.microsoft.com/office/powerpoint/2010/main" val="3758277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Interpretation of pelvic x-rays</a:t>
            </a:r>
          </a:p>
        </p:txBody>
      </p:sp>
      <p:sp>
        <p:nvSpPr>
          <p:cNvPr id="3" name="Content Placeholder 2"/>
          <p:cNvSpPr>
            <a:spLocks noGrp="1"/>
          </p:cNvSpPr>
          <p:nvPr>
            <p:ph idx="1"/>
          </p:nvPr>
        </p:nvSpPr>
        <p:spPr/>
        <p:txBody>
          <a:bodyPr>
            <a:normAutofit/>
          </a:bodyPr>
          <a:lstStyle/>
          <a:p>
            <a:endParaRPr lang="en-GB" dirty="0"/>
          </a:p>
          <a:p>
            <a:endParaRPr lang="en-GB" dirty="0"/>
          </a:p>
          <a:p>
            <a:endParaRPr lang="en-GB" dirty="0"/>
          </a:p>
          <a:p>
            <a:pPr marL="0" indent="0">
              <a:buNone/>
            </a:pPr>
            <a:r>
              <a:rPr lang="en-GB" dirty="0"/>
              <a:t>Suggested approach cont’d:</a:t>
            </a:r>
          </a:p>
          <a:p>
            <a:pPr lvl="1"/>
            <a:r>
              <a:rPr lang="en-GB" b="0" dirty="0"/>
              <a:t>Inspect </a:t>
            </a:r>
            <a:r>
              <a:rPr lang="en-GB" b="0" dirty="0" err="1" smtClean="0"/>
              <a:t>iliopectineal</a:t>
            </a:r>
            <a:r>
              <a:rPr lang="en-GB" b="0" dirty="0" smtClean="0"/>
              <a:t> </a:t>
            </a:r>
            <a:r>
              <a:rPr lang="en-GB" b="0" dirty="0"/>
              <a:t>line, </a:t>
            </a:r>
            <a:r>
              <a:rPr lang="en-GB" b="0" dirty="0" err="1"/>
              <a:t>ilioischial</a:t>
            </a:r>
            <a:r>
              <a:rPr lang="en-GB" b="0" dirty="0"/>
              <a:t> line. </a:t>
            </a:r>
          </a:p>
          <a:p>
            <a:pPr lvl="1"/>
            <a:r>
              <a:rPr lang="en-GB" dirty="0"/>
              <a:t>A</a:t>
            </a:r>
            <a:r>
              <a:rPr lang="en-GB" b="0" dirty="0"/>
              <a:t>cetabular roof, anterior rim, posterior rim and teardrop.</a:t>
            </a:r>
          </a:p>
          <a:p>
            <a:pPr lvl="2"/>
            <a:r>
              <a:rPr lang="en-GB" sz="1400" b="0" dirty="0">
                <a:latin typeface="Arial" panose="020B0604020202020204" pitchFamily="34" charset="0"/>
                <a:cs typeface="Arial" panose="020B0604020202020204" pitchFamily="34" charset="0"/>
              </a:rPr>
              <a:t>if </a:t>
            </a:r>
            <a:r>
              <a:rPr lang="en-GB" sz="1400" b="0" smtClean="0">
                <a:latin typeface="Arial" panose="020B0604020202020204" pitchFamily="34" charset="0"/>
                <a:cs typeface="Arial" panose="020B0604020202020204" pitchFamily="34" charset="0"/>
              </a:rPr>
              <a:t>iliopectineal</a:t>
            </a:r>
            <a:r>
              <a:rPr lang="en-GB" sz="1400" b="0" dirty="0" smtClean="0">
                <a:latin typeface="Arial" panose="020B0604020202020204" pitchFamily="34" charset="0"/>
                <a:cs typeface="Arial" panose="020B0604020202020204" pitchFamily="34" charset="0"/>
              </a:rPr>
              <a:t> </a:t>
            </a:r>
            <a:r>
              <a:rPr lang="en-GB" sz="1400" b="0" dirty="0">
                <a:latin typeface="Arial" panose="020B0604020202020204" pitchFamily="34" charset="0"/>
                <a:cs typeface="Arial" panose="020B0604020202020204" pitchFamily="34" charset="0"/>
              </a:rPr>
              <a:t>line disrupted, think anterior column fracture</a:t>
            </a:r>
          </a:p>
          <a:p>
            <a:pPr lvl="2"/>
            <a:r>
              <a:rPr lang="en-GB" sz="1400" dirty="0">
                <a:latin typeface="Arial" panose="020B0604020202020204" pitchFamily="34" charset="0"/>
                <a:cs typeface="Arial" panose="020B0604020202020204" pitchFamily="34" charset="0"/>
              </a:rPr>
              <a:t>if </a:t>
            </a:r>
            <a:r>
              <a:rPr lang="en-GB" sz="1400" dirty="0" err="1">
                <a:latin typeface="Arial" panose="020B0604020202020204" pitchFamily="34" charset="0"/>
                <a:cs typeface="Arial" panose="020B0604020202020204" pitchFamily="34" charset="0"/>
              </a:rPr>
              <a:t>ilioischial</a:t>
            </a:r>
            <a:r>
              <a:rPr lang="en-GB" sz="1400" dirty="0">
                <a:latin typeface="Arial" panose="020B0604020202020204" pitchFamily="34" charset="0"/>
                <a:cs typeface="Arial" panose="020B0604020202020204" pitchFamily="34" charset="0"/>
              </a:rPr>
              <a:t> line disrupted, think posterior column fracture</a:t>
            </a:r>
          </a:p>
          <a:p>
            <a:pPr lvl="2"/>
            <a:r>
              <a:rPr lang="en-GB" sz="1400" dirty="0">
                <a:latin typeface="Arial" panose="020B0604020202020204" pitchFamily="34" charset="0"/>
                <a:cs typeface="Arial" panose="020B0604020202020204" pitchFamily="34" charset="0"/>
              </a:rPr>
              <a:t>if teardrop displaced, think occult acetabular fracture</a:t>
            </a:r>
          </a:p>
          <a:p>
            <a:pPr lvl="1"/>
            <a:r>
              <a:rPr lang="en-GB" b="0" dirty="0"/>
              <a:t>Sacrum; the arcuate lines should be smooth and symmetrical - look for fracture.</a:t>
            </a:r>
          </a:p>
          <a:p>
            <a:pPr lvl="1"/>
            <a:r>
              <a:rPr lang="en-GB" b="0" dirty="0"/>
              <a:t>Proximal femur; check the femoral head and neck for disruption bilaterally. Check Shenton’s line.</a:t>
            </a:r>
          </a:p>
          <a:p>
            <a:endParaRPr lang="en-GB" dirty="0"/>
          </a:p>
        </p:txBody>
      </p:sp>
      <p:pic>
        <p:nvPicPr>
          <p:cNvPr id="4" name="Picture 3"/>
          <p:cNvPicPr>
            <a:picLocks noChangeAspect="1"/>
          </p:cNvPicPr>
          <p:nvPr/>
        </p:nvPicPr>
        <p:blipFill>
          <a:blip r:embed="rId2"/>
          <a:stretch>
            <a:fillRect/>
          </a:stretch>
        </p:blipFill>
        <p:spPr>
          <a:xfrm>
            <a:off x="5538690" y="1267691"/>
            <a:ext cx="6358679" cy="2304488"/>
          </a:xfrm>
          <a:prstGeom prst="rect">
            <a:avLst/>
          </a:prstGeom>
        </p:spPr>
      </p:pic>
    </p:spTree>
    <p:extLst>
      <p:ext uri="{BB962C8B-B14F-4D97-AF65-F5344CB8AC3E}">
        <p14:creationId xmlns:p14="http://schemas.microsoft.com/office/powerpoint/2010/main" val="780697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Interpretation of pelvic x-rays</a:t>
            </a:r>
          </a:p>
        </p:txBody>
      </p:sp>
      <p:pic>
        <p:nvPicPr>
          <p:cNvPr id="6" name="Content Placeholder 5"/>
          <p:cNvPicPr>
            <a:picLocks noGrp="1" noChangeAspect="1"/>
          </p:cNvPicPr>
          <p:nvPr>
            <p:ph idx="1"/>
          </p:nvPr>
        </p:nvPicPr>
        <p:blipFill>
          <a:blip r:embed="rId2"/>
          <a:stretch>
            <a:fillRect/>
          </a:stretch>
        </p:blipFill>
        <p:spPr>
          <a:xfrm>
            <a:off x="1905975" y="1920326"/>
            <a:ext cx="9333349" cy="4001441"/>
          </a:xfrm>
          <a:prstGeom prst="rect">
            <a:avLst/>
          </a:prstGeom>
        </p:spPr>
      </p:pic>
    </p:spTree>
    <p:extLst>
      <p:ext uri="{BB962C8B-B14F-4D97-AF65-F5344CB8AC3E}">
        <p14:creationId xmlns:p14="http://schemas.microsoft.com/office/powerpoint/2010/main" val="404530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1</a:t>
            </a:r>
          </a:p>
        </p:txBody>
      </p:sp>
      <p:sp>
        <p:nvSpPr>
          <p:cNvPr id="3" name="Content Placeholder 2"/>
          <p:cNvSpPr>
            <a:spLocks noGrp="1"/>
          </p:cNvSpPr>
          <p:nvPr>
            <p:ph idx="1"/>
          </p:nvPr>
        </p:nvSpPr>
        <p:spPr/>
        <p:txBody>
          <a:bodyPr/>
          <a:lstStyle/>
          <a:p>
            <a:pPr marL="0" indent="0">
              <a:buNone/>
            </a:pPr>
            <a:r>
              <a:rPr lang="en-GB" dirty="0"/>
              <a:t>Scenario P1</a:t>
            </a:r>
          </a:p>
          <a:p>
            <a:pPr lvl="1"/>
            <a:r>
              <a:rPr lang="en-GB" b="0" dirty="0"/>
              <a:t>A 46 year old woman has been involved in a motor vehicle collision. Primary survey reveals no immediately life-threatening injuries. She complains of pelvic pain. An AP film of the pelvis is taken.</a:t>
            </a:r>
          </a:p>
          <a:p>
            <a:endParaRPr lang="en-GB" dirty="0"/>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2199823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1 </a:t>
            </a:r>
          </a:p>
        </p:txBody>
      </p:sp>
      <p:pic>
        <p:nvPicPr>
          <p:cNvPr id="4" name="Content Placeholder 3"/>
          <p:cNvPicPr>
            <a:picLocks noGrp="1" noChangeAspect="1"/>
          </p:cNvPicPr>
          <p:nvPr>
            <p:ph idx="1"/>
          </p:nvPr>
        </p:nvPicPr>
        <p:blipFill>
          <a:blip r:embed="rId2"/>
          <a:stretch>
            <a:fillRect/>
          </a:stretch>
        </p:blipFill>
        <p:spPr>
          <a:xfrm>
            <a:off x="2665708" y="1300148"/>
            <a:ext cx="6182868" cy="5224638"/>
          </a:xfrm>
          <a:prstGeom prst="rect">
            <a:avLst/>
          </a:prstGeom>
        </p:spPr>
      </p:pic>
    </p:spTree>
    <p:extLst>
      <p:ext uri="{BB962C8B-B14F-4D97-AF65-F5344CB8AC3E}">
        <p14:creationId xmlns:p14="http://schemas.microsoft.com/office/powerpoint/2010/main" val="2090452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1 </a:t>
            </a:r>
          </a:p>
        </p:txBody>
      </p:sp>
      <p:pic>
        <p:nvPicPr>
          <p:cNvPr id="4" name="Content Placeholder 3"/>
          <p:cNvPicPr>
            <a:picLocks noGrp="1" noChangeAspect="1"/>
          </p:cNvPicPr>
          <p:nvPr>
            <p:ph idx="1"/>
          </p:nvPr>
        </p:nvPicPr>
        <p:blipFill>
          <a:blip r:embed="rId2"/>
          <a:stretch>
            <a:fillRect/>
          </a:stretch>
        </p:blipFill>
        <p:spPr>
          <a:xfrm>
            <a:off x="2665708" y="1300148"/>
            <a:ext cx="6182868" cy="5224638"/>
          </a:xfrm>
          <a:prstGeom prst="rect">
            <a:avLst/>
          </a:prstGeom>
        </p:spPr>
      </p:pic>
      <p:pic>
        <p:nvPicPr>
          <p:cNvPr id="3" name="Picture 2"/>
          <p:cNvPicPr>
            <a:picLocks noChangeAspect="1"/>
          </p:cNvPicPr>
          <p:nvPr/>
        </p:nvPicPr>
        <p:blipFill>
          <a:blip r:embed="rId3"/>
          <a:stretch>
            <a:fillRect/>
          </a:stretch>
        </p:blipFill>
        <p:spPr>
          <a:xfrm>
            <a:off x="425970" y="3413501"/>
            <a:ext cx="1481456" cy="963251"/>
          </a:xfrm>
          <a:prstGeom prst="rect">
            <a:avLst/>
          </a:prstGeom>
        </p:spPr>
      </p:pic>
    </p:spTree>
    <p:extLst>
      <p:ext uri="{BB962C8B-B14F-4D97-AF65-F5344CB8AC3E}">
        <p14:creationId xmlns:p14="http://schemas.microsoft.com/office/powerpoint/2010/main" val="73740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2</a:t>
            </a:r>
          </a:p>
        </p:txBody>
      </p:sp>
      <p:sp>
        <p:nvSpPr>
          <p:cNvPr id="3" name="Content Placeholder 2"/>
          <p:cNvSpPr>
            <a:spLocks noGrp="1"/>
          </p:cNvSpPr>
          <p:nvPr>
            <p:ph idx="1"/>
          </p:nvPr>
        </p:nvSpPr>
        <p:spPr/>
        <p:txBody>
          <a:bodyPr/>
          <a:lstStyle/>
          <a:p>
            <a:pPr marL="0" indent="0">
              <a:buNone/>
            </a:pPr>
            <a:r>
              <a:rPr lang="en-GB" dirty="0"/>
              <a:t>Scenario P2</a:t>
            </a:r>
          </a:p>
          <a:p>
            <a:pPr lvl="1"/>
            <a:r>
              <a:rPr lang="en-GB" b="0" dirty="0"/>
              <a:t>A 40 year old woman has been involved in a motor vehicle collision. The car rolled over and she was unrestrained. She has signs of haemorrhagic shock. An x-ray of the pelvis is taken.</a:t>
            </a:r>
            <a:endParaRPr lang="en-GB" dirty="0"/>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2229596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2</a:t>
            </a:r>
          </a:p>
        </p:txBody>
      </p:sp>
      <p:pic>
        <p:nvPicPr>
          <p:cNvPr id="4" name="Content Placeholder 3"/>
          <p:cNvPicPr>
            <a:picLocks noGrp="1" noChangeAspect="1"/>
          </p:cNvPicPr>
          <p:nvPr>
            <p:ph idx="1"/>
          </p:nvPr>
        </p:nvPicPr>
        <p:blipFill>
          <a:blip r:embed="rId2"/>
          <a:stretch>
            <a:fillRect/>
          </a:stretch>
        </p:blipFill>
        <p:spPr>
          <a:xfrm>
            <a:off x="2573085" y="1621577"/>
            <a:ext cx="6415931" cy="4712405"/>
          </a:xfrm>
          <a:prstGeom prst="rect">
            <a:avLst/>
          </a:prstGeom>
        </p:spPr>
      </p:pic>
    </p:spTree>
    <p:extLst>
      <p:ext uri="{BB962C8B-B14F-4D97-AF65-F5344CB8AC3E}">
        <p14:creationId xmlns:p14="http://schemas.microsoft.com/office/powerpoint/2010/main" val="2419224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2</a:t>
            </a:r>
          </a:p>
        </p:txBody>
      </p:sp>
      <p:pic>
        <p:nvPicPr>
          <p:cNvPr id="4" name="Content Placeholder 3"/>
          <p:cNvPicPr>
            <a:picLocks noGrp="1" noChangeAspect="1"/>
          </p:cNvPicPr>
          <p:nvPr>
            <p:ph idx="1"/>
          </p:nvPr>
        </p:nvPicPr>
        <p:blipFill>
          <a:blip r:embed="rId2"/>
          <a:stretch>
            <a:fillRect/>
          </a:stretch>
        </p:blipFill>
        <p:spPr>
          <a:xfrm>
            <a:off x="2573085" y="1621577"/>
            <a:ext cx="6415931" cy="4712405"/>
          </a:xfrm>
          <a:prstGeom prst="rect">
            <a:avLst/>
          </a:prstGeom>
        </p:spPr>
      </p:pic>
      <p:pic>
        <p:nvPicPr>
          <p:cNvPr id="5" name="Picture 4"/>
          <p:cNvPicPr>
            <a:picLocks noChangeAspect="1"/>
          </p:cNvPicPr>
          <p:nvPr/>
        </p:nvPicPr>
        <p:blipFill>
          <a:blip r:embed="rId3"/>
          <a:stretch>
            <a:fillRect/>
          </a:stretch>
        </p:blipFill>
        <p:spPr>
          <a:xfrm>
            <a:off x="112941" y="2515849"/>
            <a:ext cx="2572735" cy="2694666"/>
          </a:xfrm>
          <a:prstGeom prst="rect">
            <a:avLst/>
          </a:prstGeom>
        </p:spPr>
      </p:pic>
    </p:spTree>
    <p:extLst>
      <p:ext uri="{BB962C8B-B14F-4D97-AF65-F5344CB8AC3E}">
        <p14:creationId xmlns:p14="http://schemas.microsoft.com/office/powerpoint/2010/main" val="2285172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3</a:t>
            </a:r>
          </a:p>
        </p:txBody>
      </p:sp>
      <p:sp>
        <p:nvSpPr>
          <p:cNvPr id="3" name="Content Placeholder 2"/>
          <p:cNvSpPr>
            <a:spLocks noGrp="1"/>
          </p:cNvSpPr>
          <p:nvPr>
            <p:ph idx="1"/>
          </p:nvPr>
        </p:nvSpPr>
        <p:spPr/>
        <p:txBody>
          <a:bodyPr/>
          <a:lstStyle/>
          <a:p>
            <a:pPr marL="0" indent="0">
              <a:buNone/>
            </a:pPr>
            <a:r>
              <a:rPr lang="en-GB" dirty="0"/>
              <a:t>Case progression</a:t>
            </a:r>
          </a:p>
          <a:p>
            <a:pPr marL="0" indent="0">
              <a:buNone/>
            </a:pPr>
            <a:r>
              <a:rPr lang="en-GB" sz="1800" b="0" dirty="0"/>
              <a:t>A pelvic binder is applied and another x-ray is taken.</a:t>
            </a:r>
          </a:p>
          <a:p>
            <a:endParaRPr lang="en-GB" dirty="0"/>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3194529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3</a:t>
            </a:r>
          </a:p>
        </p:txBody>
      </p:sp>
      <p:pic>
        <p:nvPicPr>
          <p:cNvPr id="4" name="Content Placeholder 3"/>
          <p:cNvPicPr>
            <a:picLocks noGrp="1" noChangeAspect="1"/>
          </p:cNvPicPr>
          <p:nvPr>
            <p:ph idx="1"/>
          </p:nvPr>
        </p:nvPicPr>
        <p:blipFill>
          <a:blip r:embed="rId2"/>
          <a:stretch>
            <a:fillRect/>
          </a:stretch>
        </p:blipFill>
        <p:spPr>
          <a:xfrm>
            <a:off x="2908718" y="1625858"/>
            <a:ext cx="6095222" cy="5022915"/>
          </a:xfrm>
          <a:prstGeom prst="rect">
            <a:avLst/>
          </a:prstGeom>
        </p:spPr>
      </p:pic>
    </p:spTree>
    <p:extLst>
      <p:ext uri="{BB962C8B-B14F-4D97-AF65-F5344CB8AC3E}">
        <p14:creationId xmlns:p14="http://schemas.microsoft.com/office/powerpoint/2010/main" val="177959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Interpretation of chest x-rays</a:t>
            </a:r>
          </a:p>
        </p:txBody>
      </p:sp>
      <p:sp>
        <p:nvSpPr>
          <p:cNvPr id="3" name="Content Placeholder 2"/>
          <p:cNvSpPr>
            <a:spLocks noGrp="1"/>
          </p:cNvSpPr>
          <p:nvPr>
            <p:ph idx="1"/>
          </p:nvPr>
        </p:nvSpPr>
        <p:spPr/>
        <p:txBody>
          <a:bodyPr/>
          <a:lstStyle/>
          <a:p>
            <a:pPr marL="0" indent="0">
              <a:buNone/>
            </a:pPr>
            <a:r>
              <a:rPr lang="en-GB" dirty="0"/>
              <a:t>Suggested approach:</a:t>
            </a:r>
          </a:p>
          <a:p>
            <a:pPr lvl="1"/>
            <a:r>
              <a:rPr lang="en-GB" sz="2200" b="0" dirty="0"/>
              <a:t>Check patient, date and time of image</a:t>
            </a:r>
          </a:p>
          <a:p>
            <a:pPr lvl="1"/>
            <a:r>
              <a:rPr lang="en-GB" sz="2200" b="0" dirty="0"/>
              <a:t>Look:</a:t>
            </a:r>
          </a:p>
          <a:p>
            <a:pPr lvl="2"/>
            <a:r>
              <a:rPr lang="en-GB" sz="1800" b="1" dirty="0">
                <a:latin typeface="Arial" panose="020B0604020202020204" pitchFamily="34" charset="0"/>
                <a:cs typeface="Arial" panose="020B0604020202020204" pitchFamily="34" charset="0"/>
              </a:rPr>
              <a:t>A </a:t>
            </a:r>
            <a:r>
              <a:rPr lang="en-GB" sz="1800" b="0" dirty="0">
                <a:latin typeface="Arial" panose="020B0604020202020204" pitchFamily="34" charset="0"/>
                <a:cs typeface="Arial" panose="020B0604020202020204" pitchFamily="34" charset="0"/>
              </a:rPr>
              <a:t>- Airway (trachea, carina, main bronchi), alignment and adequacy </a:t>
            </a:r>
          </a:p>
          <a:p>
            <a:pPr lvl="2"/>
            <a:r>
              <a:rPr lang="en-GB" sz="1800" b="1" dirty="0">
                <a:latin typeface="Arial" panose="020B0604020202020204" pitchFamily="34" charset="0"/>
                <a:cs typeface="Arial" panose="020B0604020202020204" pitchFamily="34" charset="0"/>
              </a:rPr>
              <a:t>B</a:t>
            </a:r>
            <a:r>
              <a:rPr lang="en-GB" sz="1800" b="0" dirty="0">
                <a:latin typeface="Arial" panose="020B0604020202020204" pitchFamily="34" charset="0"/>
                <a:cs typeface="Arial" panose="020B0604020202020204" pitchFamily="34" charset="0"/>
              </a:rPr>
              <a:t> - Breathing (lung fields, pleural margins and space) </a:t>
            </a:r>
          </a:p>
          <a:p>
            <a:pPr lvl="2"/>
            <a:r>
              <a:rPr lang="en-GB" sz="1800" b="1" dirty="0">
                <a:latin typeface="Arial" panose="020B0604020202020204" pitchFamily="34" charset="0"/>
                <a:cs typeface="Arial" panose="020B0604020202020204" pitchFamily="34" charset="0"/>
              </a:rPr>
              <a:t>C</a:t>
            </a:r>
            <a:r>
              <a:rPr lang="en-GB" sz="1800" b="0" dirty="0">
                <a:latin typeface="Arial" panose="020B0604020202020204" pitchFamily="34" charset="0"/>
                <a:cs typeface="Arial" panose="020B0604020202020204" pitchFamily="34" charset="0"/>
              </a:rPr>
              <a:t> - Cardiac silhouette and mediastinal contour </a:t>
            </a:r>
          </a:p>
          <a:p>
            <a:pPr lvl="2"/>
            <a:r>
              <a:rPr lang="en-GB" sz="1800" b="1" dirty="0">
                <a:latin typeface="Arial" panose="020B0604020202020204" pitchFamily="34" charset="0"/>
                <a:cs typeface="Arial" panose="020B0604020202020204" pitchFamily="34" charset="0"/>
              </a:rPr>
              <a:t>D</a:t>
            </a:r>
            <a:r>
              <a:rPr lang="en-GB" sz="1800" b="0" dirty="0">
                <a:latin typeface="Arial" panose="020B0604020202020204" pitchFamily="34" charset="0"/>
                <a:cs typeface="Arial" panose="020B0604020202020204" pitchFamily="34" charset="0"/>
              </a:rPr>
              <a:t> - Diaphragm (visualised, hollow organs in thoracic cavity?) </a:t>
            </a:r>
          </a:p>
          <a:p>
            <a:pPr lvl="2"/>
            <a:r>
              <a:rPr lang="en-GB" sz="1800" b="1" dirty="0">
                <a:latin typeface="Arial" panose="020B0604020202020204" pitchFamily="34" charset="0"/>
                <a:cs typeface="Arial" panose="020B0604020202020204" pitchFamily="34" charset="0"/>
              </a:rPr>
              <a:t>E</a:t>
            </a:r>
            <a:r>
              <a:rPr lang="en-GB" sz="1800" b="0" dirty="0">
                <a:latin typeface="Arial" panose="020B0604020202020204" pitchFamily="34" charset="0"/>
                <a:cs typeface="Arial" panose="020B0604020202020204" pitchFamily="34" charset="0"/>
              </a:rPr>
              <a:t> - Everything else: bones, soft tissues and equipment (lines and drains) and other foreign bodies</a:t>
            </a:r>
          </a:p>
          <a:p>
            <a:endParaRPr lang="en-GB" dirty="0"/>
          </a:p>
        </p:txBody>
      </p:sp>
    </p:spTree>
    <p:extLst>
      <p:ext uri="{BB962C8B-B14F-4D97-AF65-F5344CB8AC3E}">
        <p14:creationId xmlns:p14="http://schemas.microsoft.com/office/powerpoint/2010/main" val="2995386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3</a:t>
            </a:r>
          </a:p>
        </p:txBody>
      </p:sp>
      <p:pic>
        <p:nvPicPr>
          <p:cNvPr id="4" name="Content Placeholder 3"/>
          <p:cNvPicPr>
            <a:picLocks noGrp="1" noChangeAspect="1"/>
          </p:cNvPicPr>
          <p:nvPr>
            <p:ph idx="1"/>
          </p:nvPr>
        </p:nvPicPr>
        <p:blipFill>
          <a:blip r:embed="rId2"/>
          <a:stretch>
            <a:fillRect/>
          </a:stretch>
        </p:blipFill>
        <p:spPr>
          <a:xfrm>
            <a:off x="2908718" y="1625858"/>
            <a:ext cx="6095222" cy="5022915"/>
          </a:xfrm>
          <a:prstGeom prst="rect">
            <a:avLst/>
          </a:prstGeom>
        </p:spPr>
      </p:pic>
      <p:pic>
        <p:nvPicPr>
          <p:cNvPr id="5" name="Picture 4"/>
          <p:cNvPicPr>
            <a:picLocks noChangeAspect="1"/>
          </p:cNvPicPr>
          <p:nvPr/>
        </p:nvPicPr>
        <p:blipFill>
          <a:blip r:embed="rId3"/>
          <a:stretch>
            <a:fillRect/>
          </a:stretch>
        </p:blipFill>
        <p:spPr>
          <a:xfrm>
            <a:off x="147001" y="3194540"/>
            <a:ext cx="2584928" cy="499915"/>
          </a:xfrm>
          <a:prstGeom prst="rect">
            <a:avLst/>
          </a:prstGeom>
        </p:spPr>
      </p:pic>
    </p:spTree>
    <p:extLst>
      <p:ext uri="{BB962C8B-B14F-4D97-AF65-F5344CB8AC3E}">
        <p14:creationId xmlns:p14="http://schemas.microsoft.com/office/powerpoint/2010/main" val="2668753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a:t>
            </a:r>
          </a:p>
        </p:txBody>
      </p:sp>
      <p:sp>
        <p:nvSpPr>
          <p:cNvPr id="3" name="Content Placeholder 2"/>
          <p:cNvSpPr>
            <a:spLocks noGrp="1"/>
          </p:cNvSpPr>
          <p:nvPr>
            <p:ph idx="1"/>
          </p:nvPr>
        </p:nvSpPr>
        <p:spPr/>
        <p:txBody>
          <a:bodyPr/>
          <a:lstStyle/>
          <a:p>
            <a:pPr marL="0" indent="0">
              <a:buNone/>
            </a:pPr>
            <a:r>
              <a:rPr lang="en-GB" dirty="0"/>
              <a:t>Self-assessment questions (suggested responses on next slide):  </a:t>
            </a:r>
          </a:p>
          <a:p>
            <a:pPr marL="0" indent="0">
              <a:buNone/>
            </a:pPr>
            <a:r>
              <a:rPr lang="en-GB" sz="1800" b="0" dirty="0"/>
              <a:t>What is the purpose of applying a pelvic binder? </a:t>
            </a:r>
          </a:p>
          <a:p>
            <a:pPr marL="0" indent="0">
              <a:buNone/>
            </a:pPr>
            <a:r>
              <a:rPr lang="en-GB" sz="1800" b="0" dirty="0"/>
              <a:t>If the patient remains hypotensive, what should we do next? How do we differentiate where the bleeding is coming from? What is the next step in treatment?</a:t>
            </a:r>
          </a:p>
        </p:txBody>
      </p:sp>
    </p:spTree>
    <p:extLst>
      <p:ext uri="{BB962C8B-B14F-4D97-AF65-F5344CB8AC3E}">
        <p14:creationId xmlns:p14="http://schemas.microsoft.com/office/powerpoint/2010/main" val="4164120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a:t>
            </a:r>
          </a:p>
        </p:txBody>
      </p:sp>
      <p:sp>
        <p:nvSpPr>
          <p:cNvPr id="3" name="Content Placeholder 2"/>
          <p:cNvSpPr>
            <a:spLocks noGrp="1"/>
          </p:cNvSpPr>
          <p:nvPr>
            <p:ph idx="1"/>
          </p:nvPr>
        </p:nvSpPr>
        <p:spPr/>
        <p:txBody>
          <a:bodyPr/>
          <a:lstStyle/>
          <a:p>
            <a:r>
              <a:rPr lang="en-GB" sz="1800" b="0" dirty="0"/>
              <a:t>The pelvic volume needs reducing to tamponade venous bleeding and decrease pain.</a:t>
            </a:r>
          </a:p>
          <a:p>
            <a:r>
              <a:rPr lang="en-GB" sz="1800" b="0" dirty="0"/>
              <a:t>The pelvis may not be the only source of bleeding. </a:t>
            </a:r>
          </a:p>
          <a:p>
            <a:r>
              <a:rPr lang="en-GB" sz="1800" b="0" dirty="0"/>
              <a:t>Early surgical consultation is needed along with ongoing resuscitation.</a:t>
            </a:r>
          </a:p>
          <a:p>
            <a:r>
              <a:rPr lang="en-GB" sz="1800" b="0" dirty="0"/>
              <a:t>FAST may be useful to evaluate for intra-abdominal bleeding. If FAST is negative, consider angiography. Otherwise, the patient may need a laparotomy.</a:t>
            </a:r>
          </a:p>
          <a:p>
            <a:r>
              <a:rPr lang="en-GB" sz="1800" b="0" dirty="0"/>
              <a:t>Interventional radiology should also be considered</a:t>
            </a:r>
          </a:p>
          <a:p>
            <a:endParaRPr lang="en-GB" dirty="0"/>
          </a:p>
        </p:txBody>
      </p:sp>
    </p:spTree>
    <p:extLst>
      <p:ext uri="{BB962C8B-B14F-4D97-AF65-F5344CB8AC3E}">
        <p14:creationId xmlns:p14="http://schemas.microsoft.com/office/powerpoint/2010/main" val="318449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4</a:t>
            </a:r>
          </a:p>
        </p:txBody>
      </p:sp>
      <p:sp>
        <p:nvSpPr>
          <p:cNvPr id="3" name="Content Placeholder 2"/>
          <p:cNvSpPr>
            <a:spLocks noGrp="1"/>
          </p:cNvSpPr>
          <p:nvPr>
            <p:ph idx="1"/>
          </p:nvPr>
        </p:nvSpPr>
        <p:spPr/>
        <p:txBody>
          <a:bodyPr/>
          <a:lstStyle/>
          <a:p>
            <a:pPr marL="0" indent="0">
              <a:buNone/>
            </a:pPr>
            <a:r>
              <a:rPr lang="en-GB" dirty="0"/>
              <a:t>Scenario P3</a:t>
            </a:r>
          </a:p>
          <a:p>
            <a:pPr lvl="1"/>
            <a:r>
              <a:rPr lang="en-GB" b="0" dirty="0"/>
              <a:t>An 82 year old woman has fallen down stairs at home. Primary survey reveals no immediately life-threatening injuries. She complains of pelvic pain. An AP film of the pelvis is taken.</a:t>
            </a:r>
          </a:p>
          <a:p>
            <a:endParaRPr lang="en-GB" dirty="0"/>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882967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4</a:t>
            </a:r>
          </a:p>
        </p:txBody>
      </p:sp>
      <p:pic>
        <p:nvPicPr>
          <p:cNvPr id="4" name="Content Placeholder 3"/>
          <p:cNvPicPr>
            <a:picLocks noGrp="1" noChangeAspect="1"/>
          </p:cNvPicPr>
          <p:nvPr>
            <p:ph idx="1"/>
          </p:nvPr>
        </p:nvPicPr>
        <p:blipFill>
          <a:blip r:embed="rId2"/>
          <a:stretch>
            <a:fillRect/>
          </a:stretch>
        </p:blipFill>
        <p:spPr>
          <a:xfrm>
            <a:off x="2725553" y="1625858"/>
            <a:ext cx="6168687" cy="4708123"/>
          </a:xfrm>
          <a:prstGeom prst="rect">
            <a:avLst/>
          </a:prstGeom>
        </p:spPr>
      </p:pic>
    </p:spTree>
    <p:extLst>
      <p:ext uri="{BB962C8B-B14F-4D97-AF65-F5344CB8AC3E}">
        <p14:creationId xmlns:p14="http://schemas.microsoft.com/office/powerpoint/2010/main" val="4075674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4</a:t>
            </a:r>
          </a:p>
        </p:txBody>
      </p:sp>
      <p:pic>
        <p:nvPicPr>
          <p:cNvPr id="4" name="Content Placeholder 3"/>
          <p:cNvPicPr>
            <a:picLocks noGrp="1" noChangeAspect="1"/>
          </p:cNvPicPr>
          <p:nvPr>
            <p:ph idx="1"/>
          </p:nvPr>
        </p:nvPicPr>
        <p:blipFill>
          <a:blip r:embed="rId2"/>
          <a:stretch>
            <a:fillRect/>
          </a:stretch>
        </p:blipFill>
        <p:spPr>
          <a:xfrm>
            <a:off x="2725553" y="1625858"/>
            <a:ext cx="6168687" cy="4708123"/>
          </a:xfrm>
          <a:prstGeom prst="rect">
            <a:avLst/>
          </a:prstGeom>
        </p:spPr>
      </p:pic>
      <p:sp>
        <p:nvSpPr>
          <p:cNvPr id="3" name="TextBox 2">
            <a:extLst>
              <a:ext uri="{FF2B5EF4-FFF2-40B4-BE49-F238E27FC236}">
                <a16:creationId xmlns:a16="http://schemas.microsoft.com/office/drawing/2014/main" id="{956F7C2C-241B-EA4C-AF84-89FD473EFC45}"/>
              </a:ext>
            </a:extLst>
          </p:cNvPr>
          <p:cNvSpPr txBox="1"/>
          <p:nvPr/>
        </p:nvSpPr>
        <p:spPr>
          <a:xfrm>
            <a:off x="208994" y="2789694"/>
            <a:ext cx="2295821" cy="1846659"/>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Lateral compression </a:t>
            </a:r>
          </a:p>
          <a:p>
            <a:r>
              <a:rPr lang="en-US" sz="1600" dirty="0">
                <a:latin typeface="Arial" panose="020B0604020202020204" pitchFamily="34" charset="0"/>
                <a:cs typeface="Arial" panose="020B0604020202020204" pitchFamily="34" charset="0"/>
              </a:rPr>
              <a:t>injury</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Bilateral inferior and</a:t>
            </a:r>
          </a:p>
          <a:p>
            <a:r>
              <a:rPr lang="en-US" sz="1600" dirty="0">
                <a:latin typeface="Arial" panose="020B0604020202020204" pitchFamily="34" charset="0"/>
                <a:cs typeface="Arial" panose="020B0604020202020204" pitchFamily="34" charset="0"/>
              </a:rPr>
              <a:t>superior pubic ramus </a:t>
            </a:r>
          </a:p>
          <a:p>
            <a:r>
              <a:rPr lang="en-US" sz="1600" dirty="0">
                <a:latin typeface="Arial" panose="020B0604020202020204" pitchFamily="34" charset="0"/>
                <a:cs typeface="Arial" panose="020B0604020202020204" pitchFamily="34" charset="0"/>
              </a:rPr>
              <a:t>fractures</a:t>
            </a:r>
          </a:p>
          <a:p>
            <a:endParaRPr lang="en-US" dirty="0"/>
          </a:p>
        </p:txBody>
      </p:sp>
    </p:spTree>
    <p:extLst>
      <p:ext uri="{BB962C8B-B14F-4D97-AF65-F5344CB8AC3E}">
        <p14:creationId xmlns:p14="http://schemas.microsoft.com/office/powerpoint/2010/main" val="40142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5</a:t>
            </a:r>
          </a:p>
        </p:txBody>
      </p:sp>
      <p:sp>
        <p:nvSpPr>
          <p:cNvPr id="3" name="Content Placeholder 2"/>
          <p:cNvSpPr>
            <a:spLocks noGrp="1"/>
          </p:cNvSpPr>
          <p:nvPr>
            <p:ph idx="1"/>
          </p:nvPr>
        </p:nvSpPr>
        <p:spPr/>
        <p:txBody>
          <a:bodyPr/>
          <a:lstStyle/>
          <a:p>
            <a:pPr marL="0" indent="0">
              <a:buNone/>
            </a:pPr>
            <a:r>
              <a:rPr lang="en-GB" dirty="0"/>
              <a:t>Scenario P4</a:t>
            </a:r>
          </a:p>
          <a:p>
            <a:pPr lvl="1"/>
            <a:r>
              <a:rPr lang="en-GB" b="0" dirty="0"/>
              <a:t>A 32 year old male jumped from a fourth storey balcony. He is unconscious and has signs of haemorrhagic shock. An AP film of the pelvis is taken.</a:t>
            </a:r>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1059268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5</a:t>
            </a:r>
          </a:p>
        </p:txBody>
      </p:sp>
      <p:pic>
        <p:nvPicPr>
          <p:cNvPr id="4" name="Content Placeholder 3"/>
          <p:cNvPicPr>
            <a:picLocks noGrp="1" noChangeAspect="1"/>
          </p:cNvPicPr>
          <p:nvPr>
            <p:ph idx="1"/>
          </p:nvPr>
        </p:nvPicPr>
        <p:blipFill>
          <a:blip r:embed="rId2"/>
          <a:stretch>
            <a:fillRect/>
          </a:stretch>
        </p:blipFill>
        <p:spPr>
          <a:xfrm>
            <a:off x="3189099" y="1487838"/>
            <a:ext cx="5691430" cy="5098388"/>
          </a:xfrm>
          <a:prstGeom prst="rect">
            <a:avLst/>
          </a:prstGeom>
        </p:spPr>
      </p:pic>
    </p:spTree>
    <p:extLst>
      <p:ext uri="{BB962C8B-B14F-4D97-AF65-F5344CB8AC3E}">
        <p14:creationId xmlns:p14="http://schemas.microsoft.com/office/powerpoint/2010/main" val="405000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5</a:t>
            </a:r>
          </a:p>
        </p:txBody>
      </p:sp>
      <p:pic>
        <p:nvPicPr>
          <p:cNvPr id="4" name="Content Placeholder 3"/>
          <p:cNvPicPr>
            <a:picLocks noGrp="1" noChangeAspect="1"/>
          </p:cNvPicPr>
          <p:nvPr>
            <p:ph idx="1"/>
          </p:nvPr>
        </p:nvPicPr>
        <p:blipFill>
          <a:blip r:embed="rId2"/>
          <a:stretch>
            <a:fillRect/>
          </a:stretch>
        </p:blipFill>
        <p:spPr>
          <a:xfrm>
            <a:off x="3189099" y="1487838"/>
            <a:ext cx="5691430" cy="5098388"/>
          </a:xfrm>
          <a:prstGeom prst="rect">
            <a:avLst/>
          </a:prstGeom>
        </p:spPr>
      </p:pic>
      <p:pic>
        <p:nvPicPr>
          <p:cNvPr id="5" name="Picture 4"/>
          <p:cNvPicPr>
            <a:picLocks noChangeAspect="1"/>
          </p:cNvPicPr>
          <p:nvPr/>
        </p:nvPicPr>
        <p:blipFill>
          <a:blip r:embed="rId3"/>
          <a:stretch>
            <a:fillRect/>
          </a:stretch>
        </p:blipFill>
        <p:spPr>
          <a:xfrm>
            <a:off x="444232" y="2503098"/>
            <a:ext cx="2761727" cy="3237257"/>
          </a:xfrm>
          <a:prstGeom prst="rect">
            <a:avLst/>
          </a:prstGeom>
        </p:spPr>
      </p:pic>
    </p:spTree>
    <p:extLst>
      <p:ext uri="{BB962C8B-B14F-4D97-AF65-F5344CB8AC3E}">
        <p14:creationId xmlns:p14="http://schemas.microsoft.com/office/powerpoint/2010/main" val="515761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6</a:t>
            </a:r>
          </a:p>
        </p:txBody>
      </p:sp>
      <p:sp>
        <p:nvSpPr>
          <p:cNvPr id="3" name="Content Placeholder 2"/>
          <p:cNvSpPr>
            <a:spLocks noGrp="1"/>
          </p:cNvSpPr>
          <p:nvPr>
            <p:ph idx="1"/>
          </p:nvPr>
        </p:nvSpPr>
        <p:spPr/>
        <p:txBody>
          <a:bodyPr/>
          <a:lstStyle/>
          <a:p>
            <a:pPr marL="0" indent="0">
              <a:buNone/>
            </a:pPr>
            <a:r>
              <a:rPr lang="en-GB" dirty="0"/>
              <a:t>Scenario P5</a:t>
            </a:r>
          </a:p>
          <a:p>
            <a:pPr lvl="1"/>
            <a:r>
              <a:rPr lang="en-GB" b="0" dirty="0"/>
              <a:t>A 28 year old female motorcyclist has hit a wall at speed. She complains of pelvic pain and on examination there is significant perineal bruising. An AP film of the pelvis has been taken. There is concern regarding possible urethral injury.</a:t>
            </a:r>
          </a:p>
          <a:p>
            <a:endParaRPr lang="en-GB" dirty="0"/>
          </a:p>
          <a:p>
            <a:pPr marL="0" indent="0">
              <a:buNone/>
            </a:pPr>
            <a:r>
              <a:rPr lang="en-GB" dirty="0"/>
              <a:t>Self-assessment question (suggested responses on next slide):  </a:t>
            </a:r>
          </a:p>
          <a:p>
            <a:pPr marL="0" indent="0">
              <a:buNone/>
            </a:pPr>
            <a:r>
              <a:rPr lang="en-GB" sz="1800" b="0" dirty="0"/>
              <a:t>What investigation might confirm a urethral injury?</a:t>
            </a:r>
          </a:p>
          <a:p>
            <a:endParaRPr lang="en-GB" dirty="0"/>
          </a:p>
        </p:txBody>
      </p:sp>
    </p:spTree>
    <p:extLst>
      <p:ext uri="{BB962C8B-B14F-4D97-AF65-F5344CB8AC3E}">
        <p14:creationId xmlns:p14="http://schemas.microsoft.com/office/powerpoint/2010/main" val="197779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1</a:t>
            </a:r>
          </a:p>
        </p:txBody>
      </p:sp>
      <p:sp>
        <p:nvSpPr>
          <p:cNvPr id="3" name="Content Placeholder 2"/>
          <p:cNvSpPr>
            <a:spLocks noGrp="1"/>
          </p:cNvSpPr>
          <p:nvPr>
            <p:ph idx="1"/>
          </p:nvPr>
        </p:nvSpPr>
        <p:spPr/>
        <p:txBody>
          <a:bodyPr/>
          <a:lstStyle/>
          <a:p>
            <a:pPr marL="0" indent="0">
              <a:buNone/>
            </a:pPr>
            <a:r>
              <a:rPr lang="en-GB" dirty="0"/>
              <a:t>Scenario 1</a:t>
            </a:r>
          </a:p>
          <a:p>
            <a:pPr lvl="1"/>
            <a:r>
              <a:rPr lang="en-GB" b="0" dirty="0"/>
              <a:t>A 30 year old male has been involved in a high speed motor vehicle collision. He has bruising across his anterior chest wall from a seat belt but a normal chest examination.</a:t>
            </a:r>
          </a:p>
          <a:p>
            <a:pPr lvl="1"/>
            <a:r>
              <a:rPr lang="en-GB" dirty="0"/>
              <a:t>A chest x-ray is taken</a:t>
            </a:r>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4216316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6</a:t>
            </a:r>
          </a:p>
        </p:txBody>
      </p:sp>
      <p:sp>
        <p:nvSpPr>
          <p:cNvPr id="3" name="Content Placeholder 2"/>
          <p:cNvSpPr>
            <a:spLocks noGrp="1"/>
          </p:cNvSpPr>
          <p:nvPr>
            <p:ph idx="1"/>
          </p:nvPr>
        </p:nvSpPr>
        <p:spPr/>
        <p:txBody>
          <a:bodyPr/>
          <a:lstStyle/>
          <a:p>
            <a:pPr marL="0" indent="0">
              <a:buNone/>
            </a:pPr>
            <a:r>
              <a:rPr lang="en-GB" b="0" dirty="0"/>
              <a:t>A retrograde urethrogram should be performed. </a:t>
            </a:r>
          </a:p>
          <a:p>
            <a:endParaRPr lang="en-GB" dirty="0"/>
          </a:p>
          <a:p>
            <a:endParaRPr lang="en-GB" dirty="0"/>
          </a:p>
          <a:p>
            <a:pPr marL="0" indent="0">
              <a:buNone/>
            </a:pPr>
            <a:r>
              <a:rPr lang="en-GB" dirty="0"/>
              <a:t>Using the suggested approach examine the x-ray on the next slide (correct interpretation will follow):</a:t>
            </a:r>
          </a:p>
        </p:txBody>
      </p:sp>
    </p:spTree>
    <p:extLst>
      <p:ext uri="{BB962C8B-B14F-4D97-AF65-F5344CB8AC3E}">
        <p14:creationId xmlns:p14="http://schemas.microsoft.com/office/powerpoint/2010/main" val="597006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6</a:t>
            </a:r>
          </a:p>
        </p:txBody>
      </p:sp>
      <p:pic>
        <p:nvPicPr>
          <p:cNvPr id="4" name="Content Placeholder 3"/>
          <p:cNvPicPr>
            <a:picLocks noGrp="1" noChangeAspect="1"/>
          </p:cNvPicPr>
          <p:nvPr>
            <p:ph idx="1"/>
          </p:nvPr>
        </p:nvPicPr>
        <p:blipFill>
          <a:blip r:embed="rId2"/>
          <a:stretch>
            <a:fillRect/>
          </a:stretch>
        </p:blipFill>
        <p:spPr>
          <a:xfrm>
            <a:off x="2865725" y="1394847"/>
            <a:ext cx="6092295" cy="5005469"/>
          </a:xfrm>
          <a:prstGeom prst="rect">
            <a:avLst/>
          </a:prstGeom>
        </p:spPr>
      </p:pic>
    </p:spTree>
    <p:extLst>
      <p:ext uri="{BB962C8B-B14F-4D97-AF65-F5344CB8AC3E}">
        <p14:creationId xmlns:p14="http://schemas.microsoft.com/office/powerpoint/2010/main" val="1536482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6</a:t>
            </a:r>
          </a:p>
        </p:txBody>
      </p:sp>
      <p:pic>
        <p:nvPicPr>
          <p:cNvPr id="4" name="Content Placeholder 3"/>
          <p:cNvPicPr>
            <a:picLocks noGrp="1" noChangeAspect="1"/>
          </p:cNvPicPr>
          <p:nvPr>
            <p:ph idx="1"/>
          </p:nvPr>
        </p:nvPicPr>
        <p:blipFill>
          <a:blip r:embed="rId2"/>
          <a:stretch>
            <a:fillRect/>
          </a:stretch>
        </p:blipFill>
        <p:spPr>
          <a:xfrm>
            <a:off x="2865725" y="1394847"/>
            <a:ext cx="6092295" cy="5005469"/>
          </a:xfrm>
          <a:prstGeom prst="rect">
            <a:avLst/>
          </a:prstGeom>
        </p:spPr>
      </p:pic>
      <p:sp>
        <p:nvSpPr>
          <p:cNvPr id="3" name="TextBox 2">
            <a:extLst>
              <a:ext uri="{FF2B5EF4-FFF2-40B4-BE49-F238E27FC236}">
                <a16:creationId xmlns:a16="http://schemas.microsoft.com/office/drawing/2014/main" id="{6E7A4D98-1D80-AA40-8DF1-B4A6A2F9C970}"/>
              </a:ext>
            </a:extLst>
          </p:cNvPr>
          <p:cNvSpPr txBox="1"/>
          <p:nvPr/>
        </p:nvSpPr>
        <p:spPr>
          <a:xfrm>
            <a:off x="193711" y="2309247"/>
            <a:ext cx="2613216" cy="2339102"/>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Fractures of all four pubic</a:t>
            </a:r>
          </a:p>
          <a:p>
            <a:r>
              <a:rPr lang="en-US" sz="1600" dirty="0">
                <a:latin typeface="Arial" panose="020B0604020202020204" pitchFamily="34" charset="0"/>
                <a:cs typeface="Arial" panose="020B0604020202020204" pitchFamily="34" charset="0"/>
              </a:rPr>
              <a:t>rami and diastasis of pubic</a:t>
            </a:r>
          </a:p>
          <a:p>
            <a:r>
              <a:rPr lang="en-US" sz="1600" dirty="0">
                <a:latin typeface="Arial" panose="020B0604020202020204" pitchFamily="34" charset="0"/>
                <a:cs typeface="Arial" panose="020B0604020202020204" pitchFamily="34" charset="0"/>
              </a:rPr>
              <a:t>symphysis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 urethrogram has been</a:t>
            </a:r>
          </a:p>
          <a:p>
            <a:r>
              <a:rPr lang="en-US" sz="1600" dirty="0">
                <a:latin typeface="Arial" panose="020B0604020202020204" pitchFamily="34" charset="0"/>
                <a:cs typeface="Arial" panose="020B0604020202020204" pitchFamily="34" charset="0"/>
              </a:rPr>
              <a:t>performed and shows </a:t>
            </a:r>
          </a:p>
          <a:p>
            <a:r>
              <a:rPr lang="en-US" sz="1600" dirty="0">
                <a:latin typeface="Arial" panose="020B0604020202020204" pitchFamily="34" charset="0"/>
                <a:cs typeface="Arial" panose="020B0604020202020204" pitchFamily="34" charset="0"/>
              </a:rPr>
              <a:t>leakage of contrast from</a:t>
            </a:r>
          </a:p>
          <a:p>
            <a:r>
              <a:rPr lang="en-US" sz="1600" dirty="0">
                <a:latin typeface="Arial" panose="020B0604020202020204" pitchFamily="34" charset="0"/>
                <a:cs typeface="Arial" panose="020B0604020202020204" pitchFamily="34" charset="0"/>
              </a:rPr>
              <a:t>the urethra</a:t>
            </a:r>
          </a:p>
          <a:p>
            <a:endParaRPr lang="en-US" dirty="0"/>
          </a:p>
        </p:txBody>
      </p:sp>
    </p:spTree>
    <p:extLst>
      <p:ext uri="{BB962C8B-B14F-4D97-AF65-F5344CB8AC3E}">
        <p14:creationId xmlns:p14="http://schemas.microsoft.com/office/powerpoint/2010/main" val="3714416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7</a:t>
            </a:r>
          </a:p>
        </p:txBody>
      </p:sp>
      <p:sp>
        <p:nvSpPr>
          <p:cNvPr id="3" name="Content Placeholder 2"/>
          <p:cNvSpPr>
            <a:spLocks noGrp="1"/>
          </p:cNvSpPr>
          <p:nvPr>
            <p:ph idx="1"/>
          </p:nvPr>
        </p:nvSpPr>
        <p:spPr/>
        <p:txBody>
          <a:bodyPr/>
          <a:lstStyle/>
          <a:p>
            <a:pPr marL="0" indent="0">
              <a:buNone/>
            </a:pPr>
            <a:r>
              <a:rPr lang="en-GB" dirty="0"/>
              <a:t>Scenario P6</a:t>
            </a:r>
          </a:p>
          <a:p>
            <a:pPr lvl="1"/>
            <a:r>
              <a:rPr lang="en-GB" b="0" dirty="0"/>
              <a:t>40-year-old motorcyclist with TBI. In haemorrhagic shock. Obvious unstable pelvis with haematuria and perineal bruising. </a:t>
            </a:r>
          </a:p>
          <a:p>
            <a:endParaRPr lang="en-GB" dirty="0"/>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155239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7</a:t>
            </a:r>
          </a:p>
        </p:txBody>
      </p:sp>
      <p:pic>
        <p:nvPicPr>
          <p:cNvPr id="4" name="Content Placeholder 3"/>
          <p:cNvPicPr>
            <a:picLocks noGrp="1" noChangeAspect="1"/>
          </p:cNvPicPr>
          <p:nvPr>
            <p:ph idx="1"/>
          </p:nvPr>
        </p:nvPicPr>
        <p:blipFill>
          <a:blip r:embed="rId2"/>
          <a:stretch>
            <a:fillRect/>
          </a:stretch>
        </p:blipFill>
        <p:spPr>
          <a:xfrm>
            <a:off x="3341424" y="1719710"/>
            <a:ext cx="5637600" cy="4433117"/>
          </a:xfrm>
          <a:prstGeom prst="rect">
            <a:avLst/>
          </a:prstGeom>
        </p:spPr>
      </p:pic>
    </p:spTree>
    <p:extLst>
      <p:ext uri="{BB962C8B-B14F-4D97-AF65-F5344CB8AC3E}">
        <p14:creationId xmlns:p14="http://schemas.microsoft.com/office/powerpoint/2010/main" val="1702654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PXR 7</a:t>
            </a:r>
          </a:p>
        </p:txBody>
      </p:sp>
      <p:pic>
        <p:nvPicPr>
          <p:cNvPr id="4" name="Content Placeholder 3"/>
          <p:cNvPicPr>
            <a:picLocks noGrp="1" noChangeAspect="1"/>
          </p:cNvPicPr>
          <p:nvPr>
            <p:ph idx="1"/>
          </p:nvPr>
        </p:nvPicPr>
        <p:blipFill>
          <a:blip r:embed="rId2"/>
          <a:stretch>
            <a:fillRect/>
          </a:stretch>
        </p:blipFill>
        <p:spPr>
          <a:xfrm>
            <a:off x="3341424" y="1719710"/>
            <a:ext cx="5637600" cy="4433117"/>
          </a:xfrm>
          <a:prstGeom prst="rect">
            <a:avLst/>
          </a:prstGeom>
        </p:spPr>
      </p:pic>
      <p:sp>
        <p:nvSpPr>
          <p:cNvPr id="3" name="TextBox 2">
            <a:extLst>
              <a:ext uri="{FF2B5EF4-FFF2-40B4-BE49-F238E27FC236}">
                <a16:creationId xmlns:a16="http://schemas.microsoft.com/office/drawing/2014/main" id="{E8612B31-C30C-B44C-816F-92DFABC480C8}"/>
              </a:ext>
            </a:extLst>
          </p:cNvPr>
          <p:cNvSpPr txBox="1"/>
          <p:nvPr/>
        </p:nvSpPr>
        <p:spPr>
          <a:xfrm>
            <a:off x="306619" y="1968285"/>
            <a:ext cx="3034805" cy="307776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Severe disruption of the Right</a:t>
            </a:r>
          </a:p>
          <a:p>
            <a:r>
              <a:rPr lang="en-US" sz="1600" dirty="0" err="1">
                <a:latin typeface="Arial" panose="020B0604020202020204" pitchFamily="34" charset="0"/>
                <a:cs typeface="Arial" panose="020B0604020202020204" pitchFamily="34" charset="0"/>
              </a:rPr>
              <a:t>hemipelvis</a:t>
            </a:r>
            <a:r>
              <a:rPr lang="en-US" sz="1600" dirty="0">
                <a:latin typeface="Arial" panose="020B0604020202020204" pitchFamily="34" charset="0"/>
                <a:cs typeface="Arial" panose="020B0604020202020204" pitchFamily="34" charset="0"/>
              </a:rPr>
              <a:t> and fractures of</a:t>
            </a:r>
          </a:p>
          <a:p>
            <a:r>
              <a:rPr lang="en-US" sz="1600" dirty="0">
                <a:latin typeface="Arial" panose="020B0604020202020204" pitchFamily="34" charset="0"/>
                <a:cs typeface="Arial" panose="020B0604020202020204" pitchFamily="34" charset="0"/>
              </a:rPr>
              <a:t>the Left pubic rami</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Urethrogram was normal</a:t>
            </a:r>
          </a:p>
          <a:p>
            <a:endParaRPr lang="en-US" sz="1600" dirty="0">
              <a:latin typeface="Arial" panose="020B0604020202020204" pitchFamily="34" charset="0"/>
              <a:cs typeface="Arial" panose="020B0604020202020204" pitchFamily="34" charset="0"/>
            </a:endParaRPr>
          </a:p>
          <a:p>
            <a:r>
              <a:rPr lang="en-US" sz="1600" dirty="0" err="1">
                <a:latin typeface="Arial" panose="020B0604020202020204" pitchFamily="34" charset="0"/>
                <a:cs typeface="Arial" panose="020B0604020202020204" pitchFamily="34" charset="0"/>
              </a:rPr>
              <a:t>Cystogram</a:t>
            </a:r>
            <a:r>
              <a:rPr lang="en-US" sz="1600" dirty="0">
                <a:latin typeface="Arial" panose="020B0604020202020204" pitchFamily="34" charset="0"/>
                <a:cs typeface="Arial" panose="020B0604020202020204" pitchFamily="34" charset="0"/>
              </a:rPr>
              <a:t> shows compression</a:t>
            </a:r>
          </a:p>
          <a:p>
            <a:r>
              <a:rPr lang="en-US" sz="1600" dirty="0">
                <a:latin typeface="Arial" panose="020B0604020202020204" pitchFamily="34" charset="0"/>
                <a:cs typeface="Arial" panose="020B0604020202020204" pitchFamily="34" charset="0"/>
              </a:rPr>
              <a:t>of the bladder by </a:t>
            </a:r>
            <a:r>
              <a:rPr lang="en-US" sz="1600" dirty="0" err="1">
                <a:latin typeface="Arial" panose="020B0604020202020204" pitchFamily="34" charset="0"/>
                <a:cs typeface="Arial" panose="020B0604020202020204" pitchFamily="34" charset="0"/>
              </a:rPr>
              <a:t>haematoma</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 pelvis has been packed</a:t>
            </a:r>
          </a:p>
          <a:p>
            <a:r>
              <a:rPr lang="en-US" sz="1600" dirty="0">
                <a:latin typeface="Arial" panose="020B0604020202020204" pitchFamily="34" charset="0"/>
                <a:cs typeface="Arial" panose="020B0604020202020204" pitchFamily="34" charset="0"/>
              </a:rPr>
              <a:t>to control bleeding</a:t>
            </a:r>
          </a:p>
          <a:p>
            <a:endParaRPr lang="en-US" dirty="0"/>
          </a:p>
        </p:txBody>
      </p:sp>
    </p:spTree>
    <p:extLst>
      <p:ext uri="{BB962C8B-B14F-4D97-AF65-F5344CB8AC3E}">
        <p14:creationId xmlns:p14="http://schemas.microsoft.com/office/powerpoint/2010/main" val="1407116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Pelvic x- ray summary</a:t>
            </a:r>
          </a:p>
        </p:txBody>
      </p:sp>
      <p:sp>
        <p:nvSpPr>
          <p:cNvPr id="3" name="Content Placeholder 2"/>
          <p:cNvSpPr>
            <a:spLocks noGrp="1"/>
          </p:cNvSpPr>
          <p:nvPr>
            <p:ph idx="1"/>
          </p:nvPr>
        </p:nvSpPr>
        <p:spPr/>
        <p:txBody>
          <a:bodyPr/>
          <a:lstStyle/>
          <a:p>
            <a:r>
              <a:rPr lang="en-GB" b="0" dirty="0"/>
              <a:t>A pelvic x-ray can be used to confirm injuries suspected on clinical examination of the patient. </a:t>
            </a:r>
          </a:p>
          <a:p>
            <a:r>
              <a:rPr lang="en-GB" b="0" dirty="0"/>
              <a:t>The pelvic x-ray can also be used to demonstrate closure of the pelvis with a binder. </a:t>
            </a:r>
          </a:p>
          <a:p>
            <a:r>
              <a:rPr lang="en-GB" b="0" dirty="0"/>
              <a:t>Urethral injury can be confirmed with a retrograde urethrogram.</a:t>
            </a:r>
          </a:p>
          <a:p>
            <a:endParaRPr lang="en-GB" dirty="0"/>
          </a:p>
        </p:txBody>
      </p:sp>
    </p:spTree>
    <p:extLst>
      <p:ext uri="{BB962C8B-B14F-4D97-AF65-F5344CB8AC3E}">
        <p14:creationId xmlns:p14="http://schemas.microsoft.com/office/powerpoint/2010/main" val="2844157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Adjuncts</a:t>
            </a:r>
          </a:p>
        </p:txBody>
      </p:sp>
      <p:sp>
        <p:nvSpPr>
          <p:cNvPr id="3" name="Content Placeholder 2"/>
          <p:cNvSpPr>
            <a:spLocks noGrp="1"/>
          </p:cNvSpPr>
          <p:nvPr>
            <p:ph idx="1"/>
          </p:nvPr>
        </p:nvSpPr>
        <p:spPr/>
        <p:txBody>
          <a:bodyPr/>
          <a:lstStyle/>
          <a:p>
            <a:pPr marL="0" indent="0">
              <a:buNone/>
            </a:pPr>
            <a:r>
              <a:rPr lang="en-GB" dirty="0"/>
              <a:t>You have learned:</a:t>
            </a:r>
          </a:p>
          <a:p>
            <a:pPr lvl="1"/>
            <a:r>
              <a:rPr lang="en-GB" dirty="0"/>
              <a:t>To use structured approaches to examine chest and pelvis x-rays.</a:t>
            </a:r>
          </a:p>
          <a:p>
            <a:pPr lvl="1"/>
            <a:r>
              <a:rPr lang="en-GB" dirty="0"/>
              <a:t>To use the taught approaches to identify abnormalities relevant to the primary survey.</a:t>
            </a:r>
          </a:p>
        </p:txBody>
      </p:sp>
    </p:spTree>
    <p:extLst>
      <p:ext uri="{BB962C8B-B14F-4D97-AF65-F5344CB8AC3E}">
        <p14:creationId xmlns:p14="http://schemas.microsoft.com/office/powerpoint/2010/main" val="2920012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1</a:t>
            </a:r>
          </a:p>
        </p:txBody>
      </p:sp>
      <p:pic>
        <p:nvPicPr>
          <p:cNvPr id="4" name="Content Placeholder 3"/>
          <p:cNvPicPr>
            <a:picLocks noGrp="1" noChangeAspect="1"/>
          </p:cNvPicPr>
          <p:nvPr>
            <p:ph idx="1"/>
          </p:nvPr>
        </p:nvPicPr>
        <p:blipFill>
          <a:blip r:embed="rId2"/>
          <a:stretch>
            <a:fillRect/>
          </a:stretch>
        </p:blipFill>
        <p:spPr>
          <a:xfrm>
            <a:off x="2479729" y="1234928"/>
            <a:ext cx="6470161" cy="5320856"/>
          </a:xfrm>
          <a:prstGeom prst="rect">
            <a:avLst/>
          </a:prstGeom>
        </p:spPr>
      </p:pic>
    </p:spTree>
    <p:extLst>
      <p:ext uri="{BB962C8B-B14F-4D97-AF65-F5344CB8AC3E}">
        <p14:creationId xmlns:p14="http://schemas.microsoft.com/office/powerpoint/2010/main" val="306789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1</a:t>
            </a:r>
          </a:p>
        </p:txBody>
      </p:sp>
      <p:pic>
        <p:nvPicPr>
          <p:cNvPr id="4" name="Content Placeholder 3"/>
          <p:cNvPicPr>
            <a:picLocks noGrp="1" noChangeAspect="1"/>
          </p:cNvPicPr>
          <p:nvPr>
            <p:ph idx="1"/>
          </p:nvPr>
        </p:nvPicPr>
        <p:blipFill>
          <a:blip r:embed="rId2"/>
          <a:stretch>
            <a:fillRect/>
          </a:stretch>
        </p:blipFill>
        <p:spPr>
          <a:xfrm>
            <a:off x="2479729" y="1234928"/>
            <a:ext cx="6470161" cy="5320856"/>
          </a:xfrm>
          <a:prstGeom prst="rect">
            <a:avLst/>
          </a:prstGeom>
        </p:spPr>
      </p:pic>
      <p:pic>
        <p:nvPicPr>
          <p:cNvPr id="3" name="Picture 2"/>
          <p:cNvPicPr>
            <a:picLocks noChangeAspect="1"/>
          </p:cNvPicPr>
          <p:nvPr/>
        </p:nvPicPr>
        <p:blipFill>
          <a:blip r:embed="rId3"/>
          <a:stretch>
            <a:fillRect/>
          </a:stretch>
        </p:blipFill>
        <p:spPr>
          <a:xfrm>
            <a:off x="672435" y="3428998"/>
            <a:ext cx="1481456" cy="957155"/>
          </a:xfrm>
          <a:prstGeom prst="rect">
            <a:avLst/>
          </a:prstGeom>
        </p:spPr>
      </p:pic>
    </p:spTree>
    <p:extLst>
      <p:ext uri="{BB962C8B-B14F-4D97-AF65-F5344CB8AC3E}">
        <p14:creationId xmlns:p14="http://schemas.microsoft.com/office/powerpoint/2010/main" val="334907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2</a:t>
            </a:r>
          </a:p>
        </p:txBody>
      </p:sp>
      <p:sp>
        <p:nvSpPr>
          <p:cNvPr id="3" name="Content Placeholder 2"/>
          <p:cNvSpPr>
            <a:spLocks noGrp="1"/>
          </p:cNvSpPr>
          <p:nvPr>
            <p:ph idx="1"/>
          </p:nvPr>
        </p:nvSpPr>
        <p:spPr/>
        <p:txBody>
          <a:bodyPr/>
          <a:lstStyle/>
          <a:p>
            <a:pPr marL="0" indent="0">
              <a:buNone/>
            </a:pPr>
            <a:r>
              <a:rPr lang="en-GB" dirty="0"/>
              <a:t>Case progression</a:t>
            </a:r>
          </a:p>
          <a:p>
            <a:r>
              <a:rPr lang="en-GB" sz="1800" b="0" dirty="0"/>
              <a:t>Shortly after admission the patient’s conscious level deteriorates with a GCS of 7. He is intubated. Chest examination reveals decreased air entry on the left. SpO</a:t>
            </a:r>
            <a:r>
              <a:rPr lang="en-GB" sz="1800" b="0" baseline="-25000" dirty="0"/>
              <a:t>2</a:t>
            </a:r>
            <a:r>
              <a:rPr lang="en-GB" sz="1800" b="0" dirty="0"/>
              <a:t> remains low (90%). A repeat chest x-ray is taken.</a:t>
            </a:r>
          </a:p>
          <a:p>
            <a:endParaRPr lang="en-GB" dirty="0"/>
          </a:p>
          <a:p>
            <a:pPr marL="0" indent="0">
              <a:buNone/>
            </a:pPr>
            <a:r>
              <a:rPr lang="en-GB" dirty="0"/>
              <a:t>Using the suggested approach examine the x-ray on the next slide (correct interpretation will follow):</a:t>
            </a:r>
          </a:p>
          <a:p>
            <a:endParaRPr lang="en-GB" dirty="0"/>
          </a:p>
        </p:txBody>
      </p:sp>
    </p:spTree>
    <p:extLst>
      <p:ext uri="{BB962C8B-B14F-4D97-AF65-F5344CB8AC3E}">
        <p14:creationId xmlns:p14="http://schemas.microsoft.com/office/powerpoint/2010/main" val="2797689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CXR 2</a:t>
            </a:r>
          </a:p>
        </p:txBody>
      </p:sp>
      <p:pic>
        <p:nvPicPr>
          <p:cNvPr id="4" name="Content Placeholder 3"/>
          <p:cNvPicPr>
            <a:picLocks noGrp="1" noChangeAspect="1"/>
          </p:cNvPicPr>
          <p:nvPr>
            <p:ph idx="1"/>
          </p:nvPr>
        </p:nvPicPr>
        <p:blipFill>
          <a:blip r:embed="rId2"/>
          <a:stretch>
            <a:fillRect/>
          </a:stretch>
        </p:blipFill>
        <p:spPr>
          <a:xfrm>
            <a:off x="3048727" y="1408005"/>
            <a:ext cx="5807516" cy="5194272"/>
          </a:xfrm>
          <a:prstGeom prst="rect">
            <a:avLst/>
          </a:prstGeom>
        </p:spPr>
      </p:pic>
    </p:spTree>
    <p:extLst>
      <p:ext uri="{BB962C8B-B14F-4D97-AF65-F5344CB8AC3E}">
        <p14:creationId xmlns:p14="http://schemas.microsoft.com/office/powerpoint/2010/main" val="2344794167"/>
      </p:ext>
    </p:extLst>
  </p:cSld>
  <p:clrMapOvr>
    <a:masterClrMapping/>
  </p:clrMapOvr>
</p:sld>
</file>

<file path=ppt/theme/theme1.xml><?xml version="1.0" encoding="utf-8"?>
<a:theme xmlns:a="http://schemas.openxmlformats.org/drawingml/2006/main" name="RCS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RCS Powerpoint</Template>
  <TotalTime>241</TotalTime>
  <Words>1640</Words>
  <Application>Microsoft Office PowerPoint</Application>
  <PresentationFormat>On-screen Show (4:3)</PresentationFormat>
  <Paragraphs>223</Paragraphs>
  <Slides>57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Georgia</vt:lpstr>
      <vt:lpstr>RCS Powerpoint</vt:lpstr>
      <vt:lpstr>Radiographic Adjuncts to the Assessment and Management of the Trauma Patient Scenarios X-rays Reflective self-assessment </vt:lpstr>
      <vt:lpstr>Adjuncts</vt:lpstr>
      <vt:lpstr>Adjuncts</vt:lpstr>
      <vt:lpstr>Interpretation of chest x-rays</vt:lpstr>
      <vt:lpstr>CXR 1</vt:lpstr>
      <vt:lpstr>CXR 1</vt:lpstr>
      <vt:lpstr>CXR 1</vt:lpstr>
      <vt:lpstr>CXR 2</vt:lpstr>
      <vt:lpstr>CXR 2</vt:lpstr>
      <vt:lpstr>CXR 2</vt:lpstr>
      <vt:lpstr>CXR 3</vt:lpstr>
      <vt:lpstr>CXR 3</vt:lpstr>
      <vt:lpstr>CXR 3</vt:lpstr>
      <vt:lpstr>CXR 4</vt:lpstr>
      <vt:lpstr>CXR 4</vt:lpstr>
      <vt:lpstr>CXR 4</vt:lpstr>
      <vt:lpstr>CXR 5</vt:lpstr>
      <vt:lpstr>CXR 5</vt:lpstr>
      <vt:lpstr>CXR 5</vt:lpstr>
      <vt:lpstr>CXR 5</vt:lpstr>
      <vt:lpstr>CXR 5</vt:lpstr>
      <vt:lpstr>CXR 6</vt:lpstr>
      <vt:lpstr>CXR 6</vt:lpstr>
      <vt:lpstr>CXR 6</vt:lpstr>
      <vt:lpstr>CXR 7</vt:lpstr>
      <vt:lpstr>CXR 7</vt:lpstr>
      <vt:lpstr>CXR 7</vt:lpstr>
      <vt:lpstr>CXR summary</vt:lpstr>
      <vt:lpstr>Interpretation of pelvic x-rays</vt:lpstr>
      <vt:lpstr>Interpretation of pelvic x-rays</vt:lpstr>
      <vt:lpstr>Interpretation of pelvic x-rays</vt:lpstr>
      <vt:lpstr>PXR 1</vt:lpstr>
      <vt:lpstr>PXR 1 </vt:lpstr>
      <vt:lpstr>PXR 1 </vt:lpstr>
      <vt:lpstr>PXR 2</vt:lpstr>
      <vt:lpstr>PXR 2</vt:lpstr>
      <vt:lpstr>PXR 2</vt:lpstr>
      <vt:lpstr>PXR 3</vt:lpstr>
      <vt:lpstr>PXR 3</vt:lpstr>
      <vt:lpstr>PXR 3</vt:lpstr>
      <vt:lpstr>PXR</vt:lpstr>
      <vt:lpstr>PXR</vt:lpstr>
      <vt:lpstr>PXR 4</vt:lpstr>
      <vt:lpstr>PXR 4</vt:lpstr>
      <vt:lpstr>PXR 4</vt:lpstr>
      <vt:lpstr>PXR 5</vt:lpstr>
      <vt:lpstr>PXR 5</vt:lpstr>
      <vt:lpstr>PXR 5</vt:lpstr>
      <vt:lpstr>PXR 6</vt:lpstr>
      <vt:lpstr>PXR 6</vt:lpstr>
      <vt:lpstr>PXR 6</vt:lpstr>
      <vt:lpstr>PXR 6</vt:lpstr>
      <vt:lpstr>PXR 7</vt:lpstr>
      <vt:lpstr>PXR 7</vt:lpstr>
      <vt:lpstr>PXR 7</vt:lpstr>
      <vt:lpstr>Pelvic x- ray summary</vt:lpstr>
      <vt:lpstr>Adjuncts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the  Royal College of  Surgeons of England</dc:title>
  <dc:creator>Gerrish, Rebecca</dc:creator>
  <cp:lastModifiedBy>Timothy Lowe</cp:lastModifiedBy>
  <cp:revision>26</cp:revision>
  <dcterms:created xsi:type="dcterms:W3CDTF">2016-01-28T11:35:41Z</dcterms:created>
  <dcterms:modified xsi:type="dcterms:W3CDTF">2020-04-16T11:13:56Z</dcterms:modified>
</cp:coreProperties>
</file>