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595"/>
  </p:normalViewPr>
  <p:slideViewPr>
    <p:cSldViewPr snapToGrid="0" snapToObjects="1" showGuides="1">
      <p:cViewPr varScale="1">
        <p:scale>
          <a:sx n="69" d="100"/>
          <a:sy n="69" d="100"/>
        </p:scale>
        <p:origin x="1410" y="48"/>
      </p:cViewPr>
      <p:guideLst>
        <p:guide orient="horz" pos="2160"/>
        <p:guide pos="3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0"/>
            <a:ext cx="9144000" cy="6853968"/>
          </a:xfrm>
          <a:prstGeom prst="rect">
            <a:avLst/>
          </a:prstGeom>
        </p:spPr>
      </p:pic>
      <p:sp>
        <p:nvSpPr>
          <p:cNvPr id="2" name="Title 1"/>
          <p:cNvSpPr>
            <a:spLocks noGrp="1"/>
          </p:cNvSpPr>
          <p:nvPr>
            <p:ph type="ctrTitle"/>
          </p:nvPr>
        </p:nvSpPr>
        <p:spPr>
          <a:xfrm>
            <a:off x="446370" y="3304068"/>
            <a:ext cx="7772400" cy="1470025"/>
          </a:xfrm>
        </p:spPr>
        <p:txBody>
          <a:bodyPr anchor="t">
            <a:normAutofit/>
          </a:bodyPr>
          <a:lstStyle>
            <a:lvl1pPr algn="l">
              <a:defRPr sz="2800">
                <a:solidFill>
                  <a:schemeClr val="bg1"/>
                </a:solidFill>
                <a:latin typeface="Georgia"/>
                <a:cs typeface="Georgia"/>
              </a:defRPr>
            </a:lvl1pPr>
          </a:lstStyle>
          <a:p>
            <a:r>
              <a:rPr lang="en-US"/>
              <a:t>Click to edit Master title style</a:t>
            </a:r>
            <a:endParaRPr lang="en-US" dirty="0"/>
          </a:p>
        </p:txBody>
      </p:sp>
      <p:sp>
        <p:nvSpPr>
          <p:cNvPr id="3" name="Subtitle 2"/>
          <p:cNvSpPr>
            <a:spLocks noGrp="1"/>
          </p:cNvSpPr>
          <p:nvPr>
            <p:ph type="subTitle" idx="1"/>
          </p:nvPr>
        </p:nvSpPr>
        <p:spPr>
          <a:xfrm>
            <a:off x="424277" y="5280662"/>
            <a:ext cx="6400800" cy="1752600"/>
          </a:xfrm>
        </p:spPr>
        <p:txBody>
          <a:bodyPr>
            <a:normAutofit/>
          </a:bodyPr>
          <a:lstStyle>
            <a:lvl1pPr marL="0" indent="0" algn="l">
              <a:buNone/>
              <a:defRPr sz="22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02215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61377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221473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358605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38503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86288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33656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48694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919565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355830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5A9191-0F5B-3249-B410-D30EC1D1AFD1}" type="datetimeFigureOut">
              <a:rPr lang="en-US" smtClean="0"/>
              <a:t>4/16/2020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03AC1E2-108F-3C4D-A8F3-9774ED554CC0}" type="slidenum">
              <a:rPr lang="en-US" smtClean="0"/>
              <a:t>‹#›</a:t>
            </a:fld>
            <a:endParaRPr lang="en-US"/>
          </a:p>
        </p:txBody>
      </p:sp>
    </p:spTree>
    <p:extLst>
      <p:ext uri="{BB962C8B-B14F-4D97-AF65-F5344CB8AC3E}">
        <p14:creationId xmlns:p14="http://schemas.microsoft.com/office/powerpoint/2010/main" val="140100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13"/>
          <a:stretch>
            <a:fillRect/>
          </a:stretch>
        </p:blipFill>
        <p:spPr>
          <a:xfrm>
            <a:off x="0" y="0"/>
            <a:ext cx="9144000" cy="6853968"/>
          </a:xfrm>
          <a:prstGeom prst="rect">
            <a:avLst/>
          </a:prstGeom>
        </p:spPr>
      </p:pic>
      <p:sp>
        <p:nvSpPr>
          <p:cNvPr id="2" name="Title Placeholder 1"/>
          <p:cNvSpPr>
            <a:spLocks noGrp="1"/>
          </p:cNvSpPr>
          <p:nvPr>
            <p:ph type="title"/>
          </p:nvPr>
        </p:nvSpPr>
        <p:spPr>
          <a:xfrm>
            <a:off x="425970" y="482858"/>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854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kern="1200">
          <a:solidFill>
            <a:srgbClr val="323232"/>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b="1" kern="1200">
          <a:solidFill>
            <a:srgbClr val="323232"/>
          </a:solidFill>
          <a:latin typeface="Arial"/>
          <a:ea typeface="+mn-ea"/>
          <a:cs typeface="Arial"/>
        </a:defRPr>
      </a:lvl1pPr>
      <a:lvl2pPr marL="742950" indent="-285750" algn="l" defTabSz="457200" rtl="0" eaLnBrk="1" latinLnBrk="0" hangingPunct="1">
        <a:spcBef>
          <a:spcPct val="20000"/>
        </a:spcBef>
        <a:buClr>
          <a:srgbClr val="323232"/>
        </a:buClr>
        <a:buFont typeface="Arial"/>
        <a:buChar char="•"/>
        <a:defRPr sz="1800" kern="1200">
          <a:solidFill>
            <a:srgbClr val="323232"/>
          </a:solidFill>
          <a:latin typeface="Arial"/>
          <a:ea typeface="+mn-ea"/>
          <a:cs typeface="Arial"/>
        </a:defRPr>
      </a:lvl2pPr>
      <a:lvl3pPr marL="1143000" indent="-228600" algn="l" defTabSz="457200" rtl="0" eaLnBrk="1" latinLnBrk="0" hangingPunct="1">
        <a:spcBef>
          <a:spcPct val="20000"/>
        </a:spcBef>
        <a:buClr>
          <a:srgbClr val="323232"/>
        </a:buClr>
        <a:buFont typeface="Arial"/>
        <a:buChar char="•"/>
        <a:defRPr sz="1100" kern="1200">
          <a:solidFill>
            <a:srgbClr val="323232"/>
          </a:solidFill>
          <a:latin typeface="+mn-lt"/>
          <a:ea typeface="+mn-ea"/>
          <a:cs typeface="+mn-cs"/>
        </a:defRPr>
      </a:lvl3pPr>
      <a:lvl4pPr marL="1600200" indent="-228600" algn="l" defTabSz="457200" rtl="0" eaLnBrk="1" latinLnBrk="0" hangingPunct="1">
        <a:spcBef>
          <a:spcPct val="20000"/>
        </a:spcBef>
        <a:buClr>
          <a:srgbClr val="323232"/>
        </a:buClr>
        <a:buFont typeface="Arial"/>
        <a:buChar char="•"/>
        <a:defRPr sz="1100" kern="1200">
          <a:solidFill>
            <a:srgbClr val="323232"/>
          </a:solidFill>
          <a:latin typeface="+mn-lt"/>
          <a:ea typeface="+mn-ea"/>
          <a:cs typeface="+mn-cs"/>
        </a:defRPr>
      </a:lvl4pPr>
      <a:lvl5pPr marL="2057400" indent="-228600" algn="l" defTabSz="457200" rtl="0" eaLnBrk="1" latinLnBrk="0" hangingPunct="1">
        <a:spcBef>
          <a:spcPct val="20000"/>
        </a:spcBef>
        <a:buClr>
          <a:srgbClr val="323232"/>
        </a:buClr>
        <a:buFont typeface="Arial"/>
        <a:buChar char="•"/>
        <a:defRPr sz="1100" kern="1200">
          <a:solidFill>
            <a:srgbClr val="32323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370" y="2854036"/>
            <a:ext cx="7772400" cy="1920057"/>
          </a:xfrm>
        </p:spPr>
        <p:txBody>
          <a:bodyPr>
            <a:normAutofit fontScale="90000"/>
          </a:bodyPr>
          <a:lstStyle/>
          <a:p>
            <a:r>
              <a:rPr lang="en-GB" dirty="0"/>
              <a:t>Secondary Survey of the Trauma Patient</a:t>
            </a:r>
            <a:br>
              <a:rPr lang="en-GB" dirty="0"/>
            </a:br>
            <a:r>
              <a:rPr lang="en-GB" sz="2000" dirty="0"/>
              <a:t>Unfolding scenarios</a:t>
            </a:r>
            <a:br>
              <a:rPr lang="en-GB" sz="2000" dirty="0"/>
            </a:br>
            <a:r>
              <a:rPr lang="en-GB" sz="2000" dirty="0"/>
              <a:t>Practical skills</a:t>
            </a:r>
            <a:br>
              <a:rPr lang="en-GB" sz="2000" dirty="0"/>
            </a:br>
            <a:r>
              <a:rPr lang="en-GB" sz="2000" dirty="0"/>
              <a:t>Reflective self-assessment</a:t>
            </a:r>
            <a:r>
              <a:rPr lang="en-GB" dirty="0"/>
              <a:t/>
            </a:r>
            <a:br>
              <a:rPr lang="en-GB" dirty="0"/>
            </a:br>
            <a:r>
              <a:rPr lang="en-GB" dirty="0"/>
              <a:t/>
            </a:r>
            <a:br>
              <a:rPr lang="en-GB" dirty="0"/>
            </a:br>
            <a:endParaRPr lang="en-US" dirty="0"/>
          </a:p>
        </p:txBody>
      </p:sp>
      <p:sp>
        <p:nvSpPr>
          <p:cNvPr id="3" name="Subtitle 2"/>
          <p:cNvSpPr>
            <a:spLocks noGrp="1"/>
          </p:cNvSpPr>
          <p:nvPr>
            <p:ph type="subTitle" idx="1"/>
          </p:nvPr>
        </p:nvSpPr>
        <p:spPr/>
        <p:txBody>
          <a:bodyPr/>
          <a:lstStyle/>
          <a:p>
            <a:r>
              <a:rPr lang="en-US" dirty="0"/>
              <a:t>April 2020</a:t>
            </a:r>
          </a:p>
        </p:txBody>
      </p:sp>
      <p:sp>
        <p:nvSpPr>
          <p:cNvPr id="4" name="TextBox 3"/>
          <p:cNvSpPr txBox="1"/>
          <p:nvPr/>
        </p:nvSpPr>
        <p:spPr>
          <a:xfrm>
            <a:off x="4088906" y="6162478"/>
            <a:ext cx="4568369"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 The Royal College of Surgeons of England </a:t>
            </a:r>
            <a:r>
              <a:rPr lang="en-GB" sz="1100" dirty="0" smtClean="0">
                <a:solidFill>
                  <a:schemeClr val="bg1"/>
                </a:solidFill>
                <a:latin typeface="Arial" panose="020B0604020202020204" pitchFamily="34" charset="0"/>
                <a:cs typeface="Arial" panose="020B0604020202020204" pitchFamily="34" charset="0"/>
              </a:rPr>
              <a:t>2020. </a:t>
            </a:r>
            <a:r>
              <a:rPr lang="en-GB" sz="1100" dirty="0">
                <a:solidFill>
                  <a:schemeClr val="bg1"/>
                </a:solidFill>
                <a:latin typeface="Arial" panose="020B0604020202020204" pitchFamily="34" charset="0"/>
                <a:cs typeface="Arial" panose="020B0604020202020204" pitchFamily="34" charset="0"/>
              </a:rPr>
              <a:t>All rights reserved</a:t>
            </a:r>
          </a:p>
        </p:txBody>
      </p:sp>
    </p:spTree>
    <p:extLst>
      <p:ext uri="{BB962C8B-B14F-4D97-AF65-F5344CB8AC3E}">
        <p14:creationId xmlns:p14="http://schemas.microsoft.com/office/powerpoint/2010/main" val="873458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Highlight: Secondary Survey Examination</a:t>
            </a:r>
          </a:p>
        </p:txBody>
      </p:sp>
      <p:sp>
        <p:nvSpPr>
          <p:cNvPr id="3" name="Content Placeholder 2"/>
          <p:cNvSpPr>
            <a:spLocks noGrp="1"/>
          </p:cNvSpPr>
          <p:nvPr>
            <p:ph idx="1"/>
          </p:nvPr>
        </p:nvSpPr>
        <p:spPr/>
        <p:txBody>
          <a:bodyPr>
            <a:normAutofit/>
          </a:bodyPr>
          <a:lstStyle/>
          <a:p>
            <a:pPr marL="0" indent="0" defTabSz="914400">
              <a:lnSpc>
                <a:spcPct val="80000"/>
              </a:lnSpc>
              <a:spcBef>
                <a:spcPts val="1000"/>
              </a:spcBef>
              <a:buNone/>
            </a:pPr>
            <a:r>
              <a:rPr lang="en-US" sz="2400" dirty="0">
                <a:solidFill>
                  <a:prstClr val="black"/>
                </a:solidFill>
                <a:latin typeface="Arial" panose="020B0604020202020204" pitchFamily="34" charset="0"/>
                <a:cs typeface="Arial" panose="020B0604020202020204" pitchFamily="34" charset="0"/>
              </a:rPr>
              <a:t>Musculoskeletal (upper)</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Inspect the upper extremities for evidence of blunt and penetrating injury, including contusions, lacerations, and deformity.</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Palpate the upper extremities for tenderness, crepitation, abnormal movement, and sensation.</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Palpate all peripheral pulses for presence, absence, and equality.</a:t>
            </a:r>
          </a:p>
          <a:p>
            <a:pPr marL="457200" lvl="1" indent="0" defTabSz="914400">
              <a:lnSpc>
                <a:spcPct val="90000"/>
              </a:lnSpc>
              <a:spcBef>
                <a:spcPts val="500"/>
              </a:spcBef>
              <a:buClrTx/>
              <a:buNone/>
            </a:pPr>
            <a:endParaRPr lang="en-US" sz="2200" dirty="0">
              <a:solidFill>
                <a:prstClr val="black"/>
              </a:solidFill>
              <a:latin typeface="Calibri" panose="020F0502020204030204"/>
              <a:cs typeface="+mn-cs"/>
            </a:endParaRPr>
          </a:p>
          <a:p>
            <a:pPr marL="0" lvl="0" indent="0" defTabSz="914400">
              <a:lnSpc>
                <a:spcPct val="80000"/>
              </a:lnSpc>
              <a:spcBef>
                <a:spcPts val="1000"/>
              </a:spcBef>
              <a:buNone/>
            </a:pPr>
            <a:r>
              <a:rPr lang="en-US" sz="2400" dirty="0">
                <a:solidFill>
                  <a:prstClr val="black"/>
                </a:solidFill>
                <a:latin typeface="Arial" panose="020B0604020202020204" pitchFamily="34" charset="0"/>
                <a:cs typeface="Arial" panose="020B0604020202020204" pitchFamily="34" charset="0"/>
              </a:rPr>
              <a:t>Musculoskeletal (lower) </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Inspect the lower extremities for evidence of blunt and penetrating injury, including contusions, lacerations, and deformity.</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Palpate the lower extremities for tenderness, crepitation, abnormal movement, and sensation.</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Palpate all peripheral pulses for presence, absence, and equality.</a:t>
            </a:r>
          </a:p>
          <a:p>
            <a:pPr marL="0" indent="0">
              <a:buNone/>
            </a:pPr>
            <a:endParaRPr lang="en-GB" dirty="0"/>
          </a:p>
        </p:txBody>
      </p:sp>
    </p:spTree>
    <p:extLst>
      <p:ext uri="{BB962C8B-B14F-4D97-AF65-F5344CB8AC3E}">
        <p14:creationId xmlns:p14="http://schemas.microsoft.com/office/powerpoint/2010/main" val="256484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sz="2400" dirty="0">
                <a:solidFill>
                  <a:prstClr val="black"/>
                </a:solidFill>
                <a:latin typeface="Arial" panose="020B0604020202020204" pitchFamily="34" charset="0"/>
                <a:cs typeface="Arial" panose="020B0604020202020204" pitchFamily="34" charset="0"/>
              </a:rPr>
              <a:t>Case progression</a:t>
            </a:r>
            <a:endParaRPr lang="en-US" sz="2800" b="0" dirty="0">
              <a:solidFill>
                <a:prstClr val="black"/>
              </a:solidFill>
              <a:latin typeface="Calibri" panose="020F0502020204030204"/>
              <a:cs typeface="+mn-cs"/>
            </a:endParaRP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Secondary survey reveals swelling and deformity of the right lower leg. </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The patient receives a </a:t>
            </a:r>
            <a:r>
              <a:rPr lang="en-US" sz="1800" dirty="0">
                <a:solidFill>
                  <a:prstClr val="black"/>
                </a:solidFill>
                <a:latin typeface="Arial" panose="020B0604020202020204" pitchFamily="34" charset="0"/>
                <a:cs typeface="Arial" panose="020B0604020202020204" pitchFamily="34" charset="0"/>
              </a:rPr>
              <a:t>tetanus</a:t>
            </a:r>
            <a:r>
              <a:rPr lang="en-US" sz="1800" b="0" dirty="0">
                <a:solidFill>
                  <a:prstClr val="black"/>
                </a:solidFill>
                <a:latin typeface="Arial" panose="020B0604020202020204" pitchFamily="34" charset="0"/>
                <a:cs typeface="Arial" panose="020B0604020202020204" pitchFamily="34" charset="0"/>
              </a:rPr>
              <a:t> booster.</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A splint is applied, x-rays ordered and </a:t>
            </a:r>
            <a:r>
              <a:rPr lang="en-US" sz="1800" b="0" dirty="0" err="1">
                <a:solidFill>
                  <a:prstClr val="black"/>
                </a:solidFill>
                <a:latin typeface="Arial" panose="020B0604020202020204" pitchFamily="34" charset="0"/>
                <a:cs typeface="Arial" panose="020B0604020202020204" pitchFamily="34" charset="0"/>
              </a:rPr>
              <a:t>orthopaedic</a:t>
            </a:r>
            <a:r>
              <a:rPr lang="en-US" sz="1800" b="0" dirty="0">
                <a:solidFill>
                  <a:prstClr val="black"/>
                </a:solidFill>
                <a:latin typeface="Arial" panose="020B0604020202020204" pitchFamily="34" charset="0"/>
                <a:cs typeface="Arial" panose="020B0604020202020204" pitchFamily="34" charset="0"/>
              </a:rPr>
              <a:t> surgeon requested. </a:t>
            </a:r>
          </a:p>
        </p:txBody>
      </p:sp>
    </p:spTree>
    <p:extLst>
      <p:ext uri="{BB962C8B-B14F-4D97-AF65-F5344CB8AC3E}">
        <p14:creationId xmlns:p14="http://schemas.microsoft.com/office/powerpoint/2010/main" val="180534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Highlight: Splinting</a:t>
            </a:r>
          </a:p>
        </p:txBody>
      </p:sp>
      <p:sp>
        <p:nvSpPr>
          <p:cNvPr id="3" name="Content Placeholder 2"/>
          <p:cNvSpPr>
            <a:spLocks noGrp="1"/>
          </p:cNvSpPr>
          <p:nvPr>
            <p:ph idx="1"/>
          </p:nvPr>
        </p:nvSpPr>
        <p:spPr/>
        <p:txBody>
          <a:bodyPr>
            <a:normAutofit/>
          </a:bodyPr>
          <a:lstStyle/>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Unless associated with life-threatening injuries (e.g. exsanguinating femoral fracture), splinting is usually done during the secondary survey.</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Assess the neurovascular status before and after applying splints or realigning fracture and document.</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Splinting helps reduce pain and further soft-tissue injury and can thus reduce the risk of compartment syndrome.</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Ensure adequate padding and splint most injuries in a neutral position.</a:t>
            </a:r>
          </a:p>
          <a:p>
            <a:pPr marL="228600" lvl="0" indent="-228600" defTabSz="914400">
              <a:lnSpc>
                <a:spcPct val="90000"/>
              </a:lnSpc>
              <a:spcBef>
                <a:spcPts val="1000"/>
              </a:spcBef>
              <a:buFont typeface="Arial" panose="020B0604020202020204" pitchFamily="34" charset="0"/>
              <a:buChar char="•"/>
            </a:pPr>
            <a:r>
              <a:rPr lang="en-US" sz="1800" dirty="0">
                <a:solidFill>
                  <a:prstClr val="black"/>
                </a:solidFill>
                <a:latin typeface="Arial" panose="020B0604020202020204" pitchFamily="34" charset="0"/>
                <a:cs typeface="Arial" panose="020B0604020202020204" pitchFamily="34" charset="0"/>
              </a:rPr>
              <a:t>Do not </a:t>
            </a:r>
            <a:r>
              <a:rPr lang="en-US" sz="1800" b="0" dirty="0">
                <a:solidFill>
                  <a:prstClr val="black"/>
                </a:solidFill>
                <a:latin typeface="Arial" panose="020B0604020202020204" pitchFamily="34" charset="0"/>
                <a:cs typeface="Arial" panose="020B0604020202020204" pitchFamily="34" charset="0"/>
              </a:rPr>
              <a:t>apply traction to a femur in patients with an ipsilateral </a:t>
            </a:r>
            <a:r>
              <a:rPr lang="en-US" sz="1800" b="0" dirty="0" err="1">
                <a:solidFill>
                  <a:prstClr val="black"/>
                </a:solidFill>
                <a:latin typeface="Arial" panose="020B0604020202020204" pitchFamily="34" charset="0"/>
                <a:cs typeface="Arial" panose="020B0604020202020204" pitchFamily="34" charset="0"/>
              </a:rPr>
              <a:t>tibial</a:t>
            </a:r>
            <a:r>
              <a:rPr lang="en-US" sz="1800" b="0" dirty="0">
                <a:solidFill>
                  <a:prstClr val="black"/>
                </a:solidFill>
                <a:latin typeface="Arial" panose="020B0604020202020204" pitchFamily="34" charset="0"/>
                <a:cs typeface="Arial" panose="020B0604020202020204" pitchFamily="34" charset="0"/>
              </a:rPr>
              <a:t> shaft fracture!</a:t>
            </a:r>
          </a:p>
          <a:p>
            <a:pPr marL="0" indent="0">
              <a:buNone/>
            </a:pPr>
            <a:endParaRPr lang="en-GB" dirty="0"/>
          </a:p>
        </p:txBody>
      </p:sp>
    </p:spTree>
    <p:extLst>
      <p:ext uri="{BB962C8B-B14F-4D97-AF65-F5344CB8AC3E}">
        <p14:creationId xmlns:p14="http://schemas.microsoft.com/office/powerpoint/2010/main" val="4042165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2</a:t>
            </a:r>
          </a:p>
        </p:txBody>
      </p:sp>
      <p:sp>
        <p:nvSpPr>
          <p:cNvPr id="3" name="Content Placeholder 2"/>
          <p:cNvSpPr>
            <a:spLocks noGrp="1"/>
          </p:cNvSpPr>
          <p:nvPr>
            <p:ph idx="1"/>
          </p:nvPr>
        </p:nvSpPr>
        <p:spPr>
          <a:xfrm>
            <a:off x="491722" y="1780309"/>
            <a:ext cx="8229600" cy="4525963"/>
          </a:xfrm>
        </p:spPr>
        <p:txBody>
          <a:bodyPr>
            <a:normAutofit/>
          </a:bodyPr>
          <a:lstStyle/>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M</a:t>
            </a:r>
            <a:r>
              <a:rPr lang="en-US" sz="1800" b="0" dirty="0">
                <a:solidFill>
                  <a:prstClr val="black"/>
                </a:solidFill>
                <a:latin typeface="Arial" panose="020B0604020202020204" pitchFamily="34" charset="0"/>
                <a:cs typeface="Arial" panose="020B0604020202020204" pitchFamily="34" charset="0"/>
              </a:rPr>
              <a:t>	70-year-old male fell off a roof.</a:t>
            </a:r>
          </a:p>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I</a:t>
            </a:r>
            <a:r>
              <a:rPr lang="en-US" sz="1800" b="0" dirty="0">
                <a:solidFill>
                  <a:prstClr val="black"/>
                </a:solidFill>
                <a:latin typeface="Arial" panose="020B0604020202020204" pitchFamily="34" charset="0"/>
                <a:cs typeface="Arial" panose="020B0604020202020204" pitchFamily="34" charset="0"/>
              </a:rPr>
              <a:t>	No obvious injuries. He is awake and alert.</a:t>
            </a:r>
          </a:p>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S</a:t>
            </a:r>
            <a:r>
              <a:rPr lang="en-US" sz="1800" b="0" dirty="0">
                <a:solidFill>
                  <a:prstClr val="black"/>
                </a:solidFill>
                <a:latin typeface="Arial" panose="020B0604020202020204" pitchFamily="34" charset="0"/>
                <a:cs typeface="Arial" panose="020B0604020202020204" pitchFamily="34" charset="0"/>
              </a:rPr>
              <a:t>	Vital signs: HR 80, BP 120/74 RR 12, SpO</a:t>
            </a:r>
            <a:r>
              <a:rPr lang="en-US" sz="1800" b="0" baseline="-25000" dirty="0">
                <a:solidFill>
                  <a:prstClr val="black"/>
                </a:solidFill>
                <a:latin typeface="Arial" panose="020B0604020202020204" pitchFamily="34" charset="0"/>
                <a:cs typeface="Arial" panose="020B0604020202020204" pitchFamily="34" charset="0"/>
              </a:rPr>
              <a:t>2</a:t>
            </a:r>
            <a:r>
              <a:rPr lang="en-US" sz="1800" b="0" dirty="0">
                <a:solidFill>
                  <a:prstClr val="black"/>
                </a:solidFill>
                <a:latin typeface="Arial" panose="020B0604020202020204" pitchFamily="34" charset="0"/>
                <a:cs typeface="Arial" panose="020B0604020202020204" pitchFamily="34" charset="0"/>
              </a:rPr>
              <a:t> 96% on room air. </a:t>
            </a:r>
            <a:endParaRPr lang="en-GB" sz="1800" b="0" dirty="0">
              <a:solidFill>
                <a:prstClr val="black"/>
              </a:solidFill>
              <a:latin typeface="Arial" panose="020B0604020202020204" pitchFamily="34" charset="0"/>
              <a:cs typeface="Arial" panose="020B0604020202020204" pitchFamily="34" charset="0"/>
            </a:endParaRPr>
          </a:p>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T</a:t>
            </a:r>
            <a:r>
              <a:rPr lang="en-US" sz="1800" b="0" dirty="0">
                <a:solidFill>
                  <a:prstClr val="black"/>
                </a:solidFill>
                <a:latin typeface="Arial" panose="020B0604020202020204" pitchFamily="34" charset="0"/>
                <a:cs typeface="Arial" panose="020B0604020202020204" pitchFamily="34" charset="0"/>
              </a:rPr>
              <a:t>	He is placed in a cervical collar and is on a trolley</a:t>
            </a:r>
            <a:r>
              <a:rPr lang="en-US" sz="2800" b="0" dirty="0">
                <a:solidFill>
                  <a:prstClr val="black"/>
                </a:solidFill>
                <a:latin typeface="Calibri" panose="020F0502020204030204"/>
                <a:cs typeface="+mn-cs"/>
              </a:rPr>
              <a:t>.</a:t>
            </a:r>
            <a:endParaRPr lang="en-GB" sz="2800" b="0" dirty="0">
              <a:solidFill>
                <a:prstClr val="black"/>
              </a:solidFill>
              <a:latin typeface="Calibri" panose="020F0502020204030204"/>
              <a:cs typeface="+mn-cs"/>
            </a:endParaRPr>
          </a:p>
          <a:p>
            <a:pPr marL="0" lvl="0" indent="0" defTabSz="914400">
              <a:lnSpc>
                <a:spcPct val="90000"/>
              </a:lnSpc>
              <a:spcBef>
                <a:spcPts val="1000"/>
              </a:spcBef>
              <a:buNone/>
            </a:pPr>
            <a:r>
              <a:rPr lang="en-US" sz="2800" b="0" dirty="0">
                <a:solidFill>
                  <a:prstClr val="black"/>
                </a:solidFill>
                <a:latin typeface="Calibri" panose="020F0502020204030204"/>
                <a:cs typeface="+mn-cs"/>
              </a:rPr>
              <a:t> </a:t>
            </a:r>
            <a:endParaRPr lang="en-GB" sz="2800" b="0" dirty="0">
              <a:solidFill>
                <a:prstClr val="black"/>
              </a:solidFill>
              <a:latin typeface="Calibri" panose="020F0502020204030204"/>
              <a:cs typeface="+mn-cs"/>
            </a:endParaRPr>
          </a:p>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Self-assessment question (suggested responses on next slide):</a:t>
            </a:r>
            <a:r>
              <a:rPr lang="en-US" b="0" dirty="0">
                <a:solidFill>
                  <a:prstClr val="black"/>
                </a:solidFill>
                <a:latin typeface="Arial" panose="020B0604020202020204" pitchFamily="34" charset="0"/>
                <a:cs typeface="Arial" panose="020B0604020202020204" pitchFamily="34" charset="0"/>
              </a:rPr>
              <a:t>  </a:t>
            </a:r>
            <a:endParaRPr lang="en-GB" b="0" dirty="0">
              <a:solidFill>
                <a:prstClr val="black"/>
              </a:solidFill>
              <a:latin typeface="Arial" panose="020B0604020202020204" pitchFamily="34" charset="0"/>
              <a:cs typeface="Arial" panose="020B0604020202020204" pitchFamily="34" charset="0"/>
            </a:endParaRP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How would you begin your patient assessment?</a:t>
            </a:r>
            <a:endParaRPr lang="en-GB" sz="1800" b="0"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19016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0" indent="0">
              <a:buNone/>
            </a:pPr>
            <a:r>
              <a:rPr lang="en-GB" b="0" dirty="0"/>
              <a:t>Perform a primary survey.</a:t>
            </a:r>
          </a:p>
          <a:p>
            <a:pPr marL="0" indent="0">
              <a:buNone/>
            </a:pPr>
            <a:endParaRPr lang="en-GB" b="0" dirty="0"/>
          </a:p>
          <a:p>
            <a:pPr marL="0" indent="0">
              <a:buNone/>
            </a:pPr>
            <a:r>
              <a:rPr lang="en-GB" dirty="0"/>
              <a:t>Case progression </a:t>
            </a:r>
          </a:p>
          <a:p>
            <a:pPr marL="0" indent="0">
              <a:buNone/>
            </a:pPr>
            <a:r>
              <a:rPr lang="en-GB" sz="1800" b="0" dirty="0"/>
              <a:t>A: Patent. High-flow oxygen by face mask is administered. Restriction of cervical spine motion maintained.</a:t>
            </a:r>
          </a:p>
          <a:p>
            <a:pPr marL="0" indent="0">
              <a:buNone/>
            </a:pPr>
            <a:r>
              <a:rPr lang="en-GB" sz="1800" b="0" dirty="0"/>
              <a:t>B: Bilateral breath sounds, normal percussion. RR 16 SpO</a:t>
            </a:r>
            <a:r>
              <a:rPr lang="en-GB" sz="1800" b="0" baseline="-25000" dirty="0"/>
              <a:t>2</a:t>
            </a:r>
            <a:r>
              <a:rPr lang="en-GB" sz="1800" b="0" dirty="0"/>
              <a:t> 96% </a:t>
            </a:r>
          </a:p>
          <a:p>
            <a:pPr marL="0" indent="0">
              <a:buNone/>
            </a:pPr>
            <a:r>
              <a:rPr lang="en-GB" sz="1800" b="0" dirty="0"/>
              <a:t>C: No evidence of external haemorrhage. BP 90/50 HR 120. IV access is obtained. Abdomen is soft. Pelvis appears normal. There are no long bone deformities or evidence of fracture.</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D: GCS 15, pupils equal and reactive, no lateralizing signs.</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E: Clothing removed and a warm blanket applied. </a:t>
            </a:r>
          </a:p>
          <a:p>
            <a:pPr marL="0" indent="0">
              <a:buNone/>
            </a:pPr>
            <a:endParaRPr lang="en-GB" b="0" dirty="0"/>
          </a:p>
        </p:txBody>
      </p:sp>
    </p:spTree>
    <p:extLst>
      <p:ext uri="{BB962C8B-B14F-4D97-AF65-F5344CB8AC3E}">
        <p14:creationId xmlns:p14="http://schemas.microsoft.com/office/powerpoint/2010/main" val="287364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normAutofit/>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Self-assessment question (suggested response on next slide):</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Is it appropriate at this point to perform a secondary survey?</a:t>
            </a:r>
          </a:p>
          <a:p>
            <a:pPr marL="0" indent="0">
              <a:buNone/>
            </a:pPr>
            <a:endParaRPr lang="en-GB" dirty="0"/>
          </a:p>
        </p:txBody>
      </p:sp>
    </p:spTree>
    <p:extLst>
      <p:ext uri="{BB962C8B-B14F-4D97-AF65-F5344CB8AC3E}">
        <p14:creationId xmlns:p14="http://schemas.microsoft.com/office/powerpoint/2010/main" val="219799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b="0" dirty="0">
                <a:solidFill>
                  <a:prstClr val="black"/>
                </a:solidFill>
                <a:latin typeface="Arial" panose="020B0604020202020204" pitchFamily="34" charset="0"/>
                <a:cs typeface="Arial" panose="020B0604020202020204" pitchFamily="34" charset="0"/>
              </a:rPr>
              <a:t>No. The primary survey has shown a change in the patient’s circulation. The blood pressure has dropped and the heart rate increased. </a:t>
            </a:r>
          </a:p>
          <a:p>
            <a:pPr marL="228600" lvl="0" indent="-228600" defTabSz="914400">
              <a:lnSpc>
                <a:spcPct val="90000"/>
              </a:lnSpc>
              <a:spcBef>
                <a:spcPts val="1000"/>
              </a:spcBef>
              <a:buFont typeface="Arial" panose="020B0604020202020204" pitchFamily="34" charset="0"/>
              <a:buChar char="•"/>
            </a:pPr>
            <a:endParaRPr lang="en-US" sz="2800" b="0" dirty="0">
              <a:solidFill>
                <a:prstClr val="black"/>
              </a:solidFill>
              <a:latin typeface="Calibri" panose="020F0502020204030204"/>
              <a:cs typeface="+mn-cs"/>
            </a:endParaRPr>
          </a:p>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Case progression</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250 mL of warmed crystalloid is administered and repeat vital signs have normalized, with HR 84 and BP 128/76.</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A secondary survey is now undertaken, beginning with an AMPLE history.</a:t>
            </a:r>
          </a:p>
          <a:p>
            <a:pPr marL="0" indent="0">
              <a:buNone/>
            </a:pPr>
            <a:endParaRPr lang="en-GB" dirty="0"/>
          </a:p>
        </p:txBody>
      </p:sp>
    </p:spTree>
    <p:extLst>
      <p:ext uri="{BB962C8B-B14F-4D97-AF65-F5344CB8AC3E}">
        <p14:creationId xmlns:p14="http://schemas.microsoft.com/office/powerpoint/2010/main" val="3450001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457200" lvl="1" indent="0" defTabSz="914400">
              <a:lnSpc>
                <a:spcPct val="90000"/>
              </a:lnSpc>
              <a:spcBef>
                <a:spcPts val="500"/>
              </a:spcBef>
              <a:buClrTx/>
              <a:buNone/>
            </a:pPr>
            <a:r>
              <a:rPr lang="en-US" sz="2200" b="1" dirty="0">
                <a:solidFill>
                  <a:prstClr val="black"/>
                </a:solidFill>
                <a:latin typeface="Arial" panose="020B0604020202020204" pitchFamily="34" charset="0"/>
                <a:cs typeface="Arial" panose="020B0604020202020204" pitchFamily="34" charset="0"/>
              </a:rPr>
              <a:t>AMPLE history:</a:t>
            </a:r>
          </a:p>
          <a:p>
            <a:pPr marL="457200" lvl="1" indent="0" defTabSz="914400">
              <a:lnSpc>
                <a:spcPct val="90000"/>
              </a:lnSpc>
              <a:spcBef>
                <a:spcPts val="500"/>
              </a:spcBef>
              <a:buClrTx/>
              <a:buNone/>
            </a:pPr>
            <a:r>
              <a:rPr lang="en-US" sz="2200" b="1" dirty="0">
                <a:solidFill>
                  <a:prstClr val="black"/>
                </a:solidFill>
                <a:latin typeface="Arial" panose="020B0604020202020204" pitchFamily="34" charset="0"/>
                <a:cs typeface="Arial" panose="020B0604020202020204" pitchFamily="34" charset="0"/>
              </a:rPr>
              <a:t>A</a:t>
            </a:r>
            <a:r>
              <a:rPr lang="en-US" sz="2200" dirty="0">
                <a:solidFill>
                  <a:prstClr val="black"/>
                </a:solidFill>
                <a:latin typeface="Arial" panose="020B0604020202020204" pitchFamily="34" charset="0"/>
                <a:cs typeface="Arial" panose="020B0604020202020204" pitchFamily="34" charset="0"/>
              </a:rPr>
              <a:t>: Penicillin</a:t>
            </a:r>
          </a:p>
          <a:p>
            <a:pPr marL="457200" lvl="1" indent="0" defTabSz="914400">
              <a:lnSpc>
                <a:spcPct val="90000"/>
              </a:lnSpc>
              <a:spcBef>
                <a:spcPts val="500"/>
              </a:spcBef>
              <a:buClrTx/>
              <a:buNone/>
            </a:pPr>
            <a:r>
              <a:rPr lang="en-US" sz="2200" b="1" dirty="0">
                <a:solidFill>
                  <a:prstClr val="black"/>
                </a:solidFill>
                <a:latin typeface="Arial" panose="020B0604020202020204" pitchFamily="34" charset="0"/>
                <a:cs typeface="Arial" panose="020B0604020202020204" pitchFamily="34" charset="0"/>
              </a:rPr>
              <a:t>M</a:t>
            </a:r>
            <a:r>
              <a:rPr lang="en-US" sz="2200" dirty="0">
                <a:solidFill>
                  <a:prstClr val="black"/>
                </a:solidFill>
                <a:latin typeface="Arial" panose="020B0604020202020204" pitchFamily="34" charset="0"/>
                <a:cs typeface="Arial" panose="020B0604020202020204" pitchFamily="34" charset="0"/>
              </a:rPr>
              <a:t>: </a:t>
            </a:r>
            <a:r>
              <a:rPr lang="en-US" sz="2200" dirty="0" err="1">
                <a:solidFill>
                  <a:prstClr val="black"/>
                </a:solidFill>
                <a:latin typeface="Arial" panose="020B0604020202020204" pitchFamily="34" charset="0"/>
                <a:cs typeface="Arial" panose="020B0604020202020204" pitchFamily="34" charset="0"/>
              </a:rPr>
              <a:t>Rivaroxaban</a:t>
            </a:r>
            <a:r>
              <a:rPr lang="en-US" sz="2200" dirty="0">
                <a:solidFill>
                  <a:prstClr val="black"/>
                </a:solidFill>
                <a:latin typeface="Arial" panose="020B0604020202020204" pitchFamily="34" charset="0"/>
                <a:cs typeface="Arial" panose="020B0604020202020204" pitchFamily="34" charset="0"/>
              </a:rPr>
              <a:t> </a:t>
            </a:r>
          </a:p>
          <a:p>
            <a:pPr marL="457200" lvl="1" indent="0" defTabSz="914400">
              <a:lnSpc>
                <a:spcPct val="90000"/>
              </a:lnSpc>
              <a:spcBef>
                <a:spcPts val="500"/>
              </a:spcBef>
              <a:buClrTx/>
              <a:buNone/>
            </a:pPr>
            <a:r>
              <a:rPr lang="en-US" sz="2200" b="1" dirty="0">
                <a:solidFill>
                  <a:prstClr val="black"/>
                </a:solidFill>
                <a:latin typeface="Arial" panose="020B0604020202020204" pitchFamily="34" charset="0"/>
                <a:cs typeface="Arial" panose="020B0604020202020204" pitchFamily="34" charset="0"/>
              </a:rPr>
              <a:t>P</a:t>
            </a:r>
            <a:r>
              <a:rPr lang="en-US" sz="2200" dirty="0">
                <a:solidFill>
                  <a:prstClr val="black"/>
                </a:solidFill>
                <a:latin typeface="Arial" panose="020B0604020202020204" pitchFamily="34" charset="0"/>
                <a:cs typeface="Arial" panose="020B0604020202020204" pitchFamily="34" charset="0"/>
              </a:rPr>
              <a:t>: Atrial fibrillation; last tetanus booster unknown</a:t>
            </a:r>
          </a:p>
          <a:p>
            <a:pPr marL="457200" lvl="1" indent="0" defTabSz="914400">
              <a:lnSpc>
                <a:spcPct val="90000"/>
              </a:lnSpc>
              <a:spcBef>
                <a:spcPts val="500"/>
              </a:spcBef>
              <a:buClrTx/>
              <a:buNone/>
            </a:pPr>
            <a:r>
              <a:rPr lang="en-US" sz="2200" b="1" dirty="0">
                <a:solidFill>
                  <a:prstClr val="black"/>
                </a:solidFill>
                <a:latin typeface="Arial" panose="020B0604020202020204" pitchFamily="34" charset="0"/>
                <a:cs typeface="Arial" panose="020B0604020202020204" pitchFamily="34" charset="0"/>
              </a:rPr>
              <a:t>L</a:t>
            </a:r>
            <a:r>
              <a:rPr lang="en-US" sz="2200" dirty="0">
                <a:solidFill>
                  <a:prstClr val="black"/>
                </a:solidFill>
                <a:latin typeface="Arial" panose="020B0604020202020204" pitchFamily="34" charset="0"/>
                <a:cs typeface="Arial" panose="020B0604020202020204" pitchFamily="34" charset="0"/>
              </a:rPr>
              <a:t>: 1 hour before the injury occurred</a:t>
            </a:r>
          </a:p>
          <a:p>
            <a:pPr marL="457200" lvl="1" indent="0" defTabSz="914400">
              <a:lnSpc>
                <a:spcPct val="90000"/>
              </a:lnSpc>
              <a:spcBef>
                <a:spcPts val="500"/>
              </a:spcBef>
              <a:buClrTx/>
              <a:buNone/>
            </a:pPr>
            <a:r>
              <a:rPr lang="en-US" sz="2200" b="1" dirty="0">
                <a:solidFill>
                  <a:prstClr val="black"/>
                </a:solidFill>
                <a:latin typeface="Arial" panose="020B0604020202020204" pitchFamily="34" charset="0"/>
                <a:cs typeface="Arial" panose="020B0604020202020204" pitchFamily="34" charset="0"/>
              </a:rPr>
              <a:t>E</a:t>
            </a:r>
            <a:r>
              <a:rPr lang="en-US" sz="2200" dirty="0">
                <a:solidFill>
                  <a:prstClr val="black"/>
                </a:solidFill>
                <a:latin typeface="Arial" panose="020B0604020202020204" pitchFamily="34" charset="0"/>
                <a:cs typeface="Arial" panose="020B0604020202020204" pitchFamily="34" charset="0"/>
              </a:rPr>
              <a:t>: Fall from 15 feet</a:t>
            </a:r>
            <a:endParaRPr lang="en-US" sz="2200" b="1" dirty="0">
              <a:solidFill>
                <a:prstClr val="black"/>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9480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normAutofit/>
          </a:bodyPr>
          <a:lstStyle/>
          <a:p>
            <a:pPr marL="0" lvl="0" indent="0" defTabSz="914400">
              <a:lnSpc>
                <a:spcPct val="90000"/>
              </a:lnSpc>
              <a:spcBef>
                <a:spcPts val="1000"/>
              </a:spcBef>
              <a:buNone/>
            </a:pPr>
            <a:r>
              <a:rPr lang="en-US" sz="2400" dirty="0">
                <a:solidFill>
                  <a:prstClr val="black"/>
                </a:solidFill>
                <a:latin typeface="Arial" panose="020B0604020202020204" pitchFamily="34" charset="0"/>
                <a:cs typeface="Arial" panose="020B0604020202020204" pitchFamily="34" charset="0"/>
              </a:rPr>
              <a:t>Case progression</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The history of atrial fibrillation may be responsible for the briefly abnormal vital signs. </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A detailed head-to-toe examination of the patient reveals:</a:t>
            </a:r>
          </a:p>
          <a:p>
            <a:pPr marL="685800" lvl="1" indent="-228600"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Left </a:t>
            </a:r>
            <a:r>
              <a:rPr lang="en-US" sz="1400" dirty="0" err="1">
                <a:solidFill>
                  <a:prstClr val="black"/>
                </a:solidFill>
                <a:latin typeface="Arial" panose="020B0604020202020204" pitchFamily="34" charset="0"/>
                <a:cs typeface="Arial" panose="020B0604020202020204" pitchFamily="34" charset="0"/>
              </a:rPr>
              <a:t>haemotympanum</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otorrhoea</a:t>
            </a:r>
            <a:r>
              <a:rPr lang="en-US" sz="1400" dirty="0">
                <a:solidFill>
                  <a:prstClr val="black"/>
                </a:solidFill>
                <a:latin typeface="Arial" panose="020B0604020202020204" pitchFamily="34" charset="0"/>
                <a:cs typeface="Arial" panose="020B0604020202020204" pitchFamily="34" charset="0"/>
              </a:rPr>
              <a:t>, Battle’s sign</a:t>
            </a:r>
          </a:p>
          <a:p>
            <a:pPr marL="685800" lvl="1" indent="-228600"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Right forearm swelling with extreme pain on passive extension of fingers</a:t>
            </a:r>
          </a:p>
          <a:p>
            <a:pPr marL="685800" lvl="1" indent="-228600"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Open right lower leg fracture with pain and deformity</a:t>
            </a:r>
          </a:p>
          <a:p>
            <a:pPr marL="0" lvl="0" indent="0" defTabSz="914400">
              <a:lnSpc>
                <a:spcPct val="90000"/>
              </a:lnSpc>
              <a:spcBef>
                <a:spcPts val="1000"/>
              </a:spcBef>
              <a:buNone/>
            </a:pPr>
            <a:endParaRPr lang="en-US" dirty="0">
              <a:solidFill>
                <a:prstClr val="black"/>
              </a:solidFill>
              <a:latin typeface="Arial" panose="020B0604020202020204" pitchFamily="34" charset="0"/>
              <a:cs typeface="Arial" panose="020B0604020202020204" pitchFamily="34" charset="0"/>
            </a:endParaRPr>
          </a:p>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Self-assessment question (suggested response on next slide):</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What steps in managing this patient would you take now?</a:t>
            </a:r>
          </a:p>
          <a:p>
            <a:pPr marL="0" indent="0">
              <a:buNone/>
            </a:pPr>
            <a:endParaRPr lang="en-GB" dirty="0"/>
          </a:p>
        </p:txBody>
      </p:sp>
    </p:spTree>
    <p:extLst>
      <p:ext uri="{BB962C8B-B14F-4D97-AF65-F5344CB8AC3E}">
        <p14:creationId xmlns:p14="http://schemas.microsoft.com/office/powerpoint/2010/main" val="482735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normAutofit/>
          </a:bodyPr>
          <a:lstStyle/>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The head and neck findings suggest a </a:t>
            </a:r>
            <a:r>
              <a:rPr lang="en-US" sz="1800" dirty="0">
                <a:solidFill>
                  <a:prstClr val="black"/>
                </a:solidFill>
                <a:latin typeface="Arial" panose="020B0604020202020204" pitchFamily="34" charset="0"/>
                <a:cs typeface="Arial" panose="020B0604020202020204" pitchFamily="34" charset="0"/>
              </a:rPr>
              <a:t>base of skull fracture </a:t>
            </a:r>
            <a:r>
              <a:rPr lang="en-US" sz="1800" b="0" dirty="0">
                <a:solidFill>
                  <a:prstClr val="black"/>
                </a:solidFill>
                <a:latin typeface="Arial" panose="020B0604020202020204" pitchFamily="34" charset="0"/>
                <a:cs typeface="Arial" panose="020B0604020202020204" pitchFamily="34" charset="0"/>
              </a:rPr>
              <a:t>and CT is indicated.</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There is significant concern for a </a:t>
            </a:r>
            <a:r>
              <a:rPr lang="en-US" sz="1800" dirty="0">
                <a:solidFill>
                  <a:prstClr val="black"/>
                </a:solidFill>
                <a:latin typeface="Arial" panose="020B0604020202020204" pitchFamily="34" charset="0"/>
                <a:cs typeface="Arial" panose="020B0604020202020204" pitchFamily="34" charset="0"/>
              </a:rPr>
              <a:t>compartment syndrome </a:t>
            </a:r>
            <a:r>
              <a:rPr lang="en-US" sz="1800" b="0" dirty="0">
                <a:solidFill>
                  <a:prstClr val="black"/>
                </a:solidFill>
                <a:latin typeface="Arial" panose="020B0604020202020204" pitchFamily="34" charset="0"/>
                <a:cs typeface="Arial" panose="020B0604020202020204" pitchFamily="34" charset="0"/>
              </a:rPr>
              <a:t>in the right forearm; x-rays are ordered and </a:t>
            </a:r>
            <a:r>
              <a:rPr lang="en-US" sz="1800" b="0" dirty="0" err="1">
                <a:solidFill>
                  <a:prstClr val="black"/>
                </a:solidFill>
                <a:latin typeface="Arial" panose="020B0604020202020204" pitchFamily="34" charset="0"/>
                <a:cs typeface="Arial" panose="020B0604020202020204" pitchFamily="34" charset="0"/>
              </a:rPr>
              <a:t>orthopaedic</a:t>
            </a:r>
            <a:r>
              <a:rPr lang="en-US" sz="1800" b="0" dirty="0">
                <a:solidFill>
                  <a:prstClr val="black"/>
                </a:solidFill>
                <a:latin typeface="Arial" panose="020B0604020202020204" pitchFamily="34" charset="0"/>
                <a:cs typeface="Arial" panose="020B0604020202020204" pitchFamily="34" charset="0"/>
              </a:rPr>
              <a:t> surgeon called for immediate consultation.</a:t>
            </a:r>
          </a:p>
          <a:p>
            <a:pPr marL="228600" lvl="0" indent="-228600" defTabSz="914400">
              <a:lnSpc>
                <a:spcPct val="90000"/>
              </a:lnSpc>
              <a:spcBef>
                <a:spcPts val="1000"/>
              </a:spcBef>
              <a:buFont typeface="Arial" panose="020B0604020202020204" pitchFamily="34" charset="0"/>
              <a:buChar char="•"/>
            </a:pPr>
            <a:r>
              <a:rPr lang="en-US" sz="1800" dirty="0">
                <a:solidFill>
                  <a:prstClr val="black"/>
                </a:solidFill>
                <a:latin typeface="Arial" panose="020B0604020202020204" pitchFamily="34" charset="0"/>
                <a:cs typeface="Arial" panose="020B0604020202020204" pitchFamily="34" charset="0"/>
              </a:rPr>
              <a:t>Tetanus</a:t>
            </a:r>
            <a:r>
              <a:rPr lang="en-US" sz="1800" b="0" dirty="0">
                <a:solidFill>
                  <a:prstClr val="black"/>
                </a:solidFill>
                <a:latin typeface="Arial" panose="020B0604020202020204" pitchFamily="34" charset="0"/>
                <a:cs typeface="Arial" panose="020B0604020202020204" pitchFamily="34" charset="0"/>
              </a:rPr>
              <a:t> prophylaxis is indicated.</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The </a:t>
            </a:r>
            <a:r>
              <a:rPr lang="en-US" sz="1800" dirty="0">
                <a:solidFill>
                  <a:prstClr val="black"/>
                </a:solidFill>
                <a:latin typeface="Arial" panose="020B0604020202020204" pitchFamily="34" charset="0"/>
                <a:cs typeface="Arial" panose="020B0604020202020204" pitchFamily="34" charset="0"/>
              </a:rPr>
              <a:t>open fracture </a:t>
            </a:r>
            <a:r>
              <a:rPr lang="en-US" sz="1800" b="0" dirty="0">
                <a:solidFill>
                  <a:prstClr val="black"/>
                </a:solidFill>
                <a:latin typeface="Arial" panose="020B0604020202020204" pitchFamily="34" charset="0"/>
                <a:cs typeface="Arial" panose="020B0604020202020204" pitchFamily="34" charset="0"/>
              </a:rPr>
              <a:t>of the lower leg is photographed and a clean dressing applied. Antibiotics are administered urgently and </a:t>
            </a:r>
            <a:r>
              <a:rPr lang="en-US" sz="1800" b="0" dirty="0" err="1">
                <a:solidFill>
                  <a:prstClr val="black"/>
                </a:solidFill>
                <a:latin typeface="Arial" panose="020B0604020202020204" pitchFamily="34" charset="0"/>
                <a:cs typeface="Arial" panose="020B0604020202020204" pitchFamily="34" charset="0"/>
              </a:rPr>
              <a:t>orthopaedic</a:t>
            </a:r>
            <a:r>
              <a:rPr lang="en-US" sz="1800" b="0" dirty="0">
                <a:solidFill>
                  <a:prstClr val="black"/>
                </a:solidFill>
                <a:latin typeface="Arial" panose="020B0604020202020204" pitchFamily="34" charset="0"/>
                <a:cs typeface="Arial" panose="020B0604020202020204" pitchFamily="34" charset="0"/>
              </a:rPr>
              <a:t> surgeon alerted.</a:t>
            </a:r>
          </a:p>
          <a:p>
            <a:endParaRPr lang="en-GB" dirty="0"/>
          </a:p>
        </p:txBody>
      </p:sp>
    </p:spTree>
    <p:extLst>
      <p:ext uri="{BB962C8B-B14F-4D97-AF65-F5344CB8AC3E}">
        <p14:creationId xmlns:p14="http://schemas.microsoft.com/office/powerpoint/2010/main" val="224244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Survey</a:t>
            </a:r>
          </a:p>
        </p:txBody>
      </p:sp>
      <p:sp>
        <p:nvSpPr>
          <p:cNvPr id="3" name="Content Placeholder 2"/>
          <p:cNvSpPr>
            <a:spLocks noGrp="1"/>
          </p:cNvSpPr>
          <p:nvPr>
            <p:ph idx="1"/>
          </p:nvPr>
        </p:nvSpPr>
        <p:spPr/>
        <p:txBody>
          <a:bodyPr/>
          <a:lstStyle/>
          <a:p>
            <a:pPr marL="0" indent="0">
              <a:buNone/>
            </a:pPr>
            <a:r>
              <a:rPr lang="en-GB" dirty="0"/>
              <a:t>Relevance of content</a:t>
            </a:r>
          </a:p>
          <a:p>
            <a:pPr lvl="1"/>
            <a:r>
              <a:rPr lang="en-GB" dirty="0"/>
              <a:t>Potentially life threatening and non-life threatening but nonetheless serious injuries are identified during a head-to-toe evaluation of a trauma patient. This includes a history, physical examination and reassessment of vital signs. Repeated examinations serve to decrease the likelihood of missing an injury. The timing of the secondary survey is wholly dependent on the time it takes to complete the primary survey and stabilise all immediately life-threatening injuries. </a:t>
            </a:r>
          </a:p>
        </p:txBody>
      </p:sp>
    </p:spTree>
    <p:extLst>
      <p:ext uri="{BB962C8B-B14F-4D97-AF65-F5344CB8AC3E}">
        <p14:creationId xmlns:p14="http://schemas.microsoft.com/office/powerpoint/2010/main" val="3554013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Highlight: Compartment Syndrome</a:t>
            </a:r>
          </a:p>
        </p:txBody>
      </p:sp>
      <p:sp>
        <p:nvSpPr>
          <p:cNvPr id="3" name="Content Placeholder 2"/>
          <p:cNvSpPr>
            <a:spLocks noGrp="1"/>
          </p:cNvSpPr>
          <p:nvPr>
            <p:ph idx="1"/>
          </p:nvPr>
        </p:nvSpPr>
        <p:spPr/>
        <p:txBody>
          <a:bodyPr>
            <a:normAutofit/>
          </a:bodyPr>
          <a:lstStyle/>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Compartment syndrome occurs when increased pressure within a </a:t>
            </a:r>
            <a:r>
              <a:rPr lang="en-US" sz="1800" b="0" dirty="0" err="1">
                <a:solidFill>
                  <a:prstClr val="black"/>
                </a:solidFill>
                <a:latin typeface="Arial" panose="020B0604020202020204" pitchFamily="34" charset="0"/>
                <a:cs typeface="Arial" panose="020B0604020202020204" pitchFamily="34" charset="0"/>
              </a:rPr>
              <a:t>musculofascial</a:t>
            </a:r>
            <a:r>
              <a:rPr lang="en-US" sz="1800" b="0" dirty="0">
                <a:solidFill>
                  <a:prstClr val="black"/>
                </a:solidFill>
                <a:latin typeface="Arial" panose="020B0604020202020204" pitchFamily="34" charset="0"/>
                <a:cs typeface="Arial" panose="020B0604020202020204" pitchFamily="34" charset="0"/>
              </a:rPr>
              <a:t> compartment leads to ischemia and necrosis. </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This compression can be internal (within a fascial compartment) or external (skin, bandage or cast).</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Pain out of proportion to injury and on passive stretch are both strong indicators and should prompt investigation.</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Do not wait for an absent pulse! This is both uncommon and a late finding!</a:t>
            </a:r>
          </a:p>
          <a:p>
            <a:pPr marL="228600" lvl="0" indent="-228600" defTabSz="914400">
              <a:lnSpc>
                <a:spcPct val="90000"/>
              </a:lnSpc>
              <a:spcBef>
                <a:spcPts val="1000"/>
              </a:spcBef>
              <a:buFont typeface="Arial" panose="020B0604020202020204" pitchFamily="34" charset="0"/>
              <a:buChar char="•"/>
            </a:pPr>
            <a:r>
              <a:rPr lang="en-US" sz="1800" b="0" dirty="0">
                <a:solidFill>
                  <a:prstClr val="black"/>
                </a:solidFill>
                <a:latin typeface="Arial" panose="020B0604020202020204" pitchFamily="34" charset="0"/>
                <a:cs typeface="Arial" panose="020B0604020202020204" pitchFamily="34" charset="0"/>
              </a:rPr>
              <a:t>Compartment syndrome is a </a:t>
            </a:r>
            <a:r>
              <a:rPr lang="en-US" sz="1800" dirty="0">
                <a:solidFill>
                  <a:prstClr val="black"/>
                </a:solidFill>
                <a:latin typeface="Arial" panose="020B0604020202020204" pitchFamily="34" charset="0"/>
                <a:cs typeface="Arial" panose="020B0604020202020204" pitchFamily="34" charset="0"/>
              </a:rPr>
              <a:t>clinical diagnosis! </a:t>
            </a:r>
            <a:r>
              <a:rPr lang="en-US" sz="1800" b="0" dirty="0">
                <a:solidFill>
                  <a:prstClr val="black"/>
                </a:solidFill>
                <a:latin typeface="Arial" panose="020B0604020202020204" pitchFamily="34" charset="0"/>
                <a:cs typeface="Arial" panose="020B0604020202020204" pitchFamily="34" charset="0"/>
              </a:rPr>
              <a:t>Pressure measurements are only an aid to making the diagnosis. </a:t>
            </a:r>
            <a:endParaRPr lang="en-US"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0267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a:xfrm>
            <a:off x="623454" y="1478334"/>
            <a:ext cx="8229600" cy="4525963"/>
          </a:xfrm>
        </p:spPr>
        <p:txBody>
          <a:bodyPr>
            <a:normAutofit/>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Case progression</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A head CT is ordered and the patient remains neurologically normal.</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IV antibiotics and analgesics have been given.</a:t>
            </a:r>
          </a:p>
          <a:p>
            <a:pPr marL="0" lvl="0" indent="0" defTabSz="914400">
              <a:lnSpc>
                <a:spcPct val="90000"/>
              </a:lnSpc>
              <a:spcBef>
                <a:spcPts val="1000"/>
              </a:spcBef>
              <a:buNone/>
            </a:pPr>
            <a:r>
              <a:rPr lang="en-US" sz="1800" b="0" dirty="0" err="1">
                <a:solidFill>
                  <a:prstClr val="black"/>
                </a:solidFill>
                <a:latin typeface="Arial" panose="020B0604020202020204" pitchFamily="34" charset="0"/>
                <a:cs typeface="Arial" panose="020B0604020202020204" pitchFamily="34" charset="0"/>
              </a:rPr>
              <a:t>Orthopaedic</a:t>
            </a:r>
            <a:r>
              <a:rPr lang="en-US" sz="1800" b="0" dirty="0">
                <a:solidFill>
                  <a:prstClr val="black"/>
                </a:solidFill>
                <a:latin typeface="Arial" panose="020B0604020202020204" pitchFamily="34" charset="0"/>
                <a:cs typeface="Arial" panose="020B0604020202020204" pitchFamily="34" charset="0"/>
              </a:rPr>
              <a:t> surgeon agrees with your concern for compartment syndrome and asks you to finish the secondary survey quickly before the patient goes to theatre for fascial release.</a:t>
            </a: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You and the team prepare to </a:t>
            </a:r>
            <a:r>
              <a:rPr lang="en-US" sz="1800" dirty="0">
                <a:solidFill>
                  <a:prstClr val="black"/>
                </a:solidFill>
                <a:latin typeface="Arial" panose="020B0604020202020204" pitchFamily="34" charset="0"/>
                <a:cs typeface="Arial" panose="020B0604020202020204" pitchFamily="34" charset="0"/>
              </a:rPr>
              <a:t>log roll </a:t>
            </a:r>
            <a:r>
              <a:rPr lang="en-US" sz="1800" b="0" dirty="0">
                <a:solidFill>
                  <a:prstClr val="black"/>
                </a:solidFill>
                <a:latin typeface="Arial" panose="020B0604020202020204" pitchFamily="34" charset="0"/>
                <a:cs typeface="Arial" panose="020B0604020202020204" pitchFamily="34" charset="0"/>
              </a:rPr>
              <a:t>the patient to complete the secondary survey.</a:t>
            </a:r>
          </a:p>
          <a:p>
            <a:pPr marL="228600" lvl="0" indent="-228600" defTabSz="914400">
              <a:lnSpc>
                <a:spcPct val="90000"/>
              </a:lnSpc>
              <a:spcBef>
                <a:spcPts val="1000"/>
              </a:spcBef>
              <a:buFont typeface="Arial" panose="020B0604020202020204" pitchFamily="34" charset="0"/>
              <a:buChar char="•"/>
            </a:pPr>
            <a:endParaRPr lang="en-US" sz="2800" b="0" dirty="0">
              <a:solidFill>
                <a:prstClr val="black"/>
              </a:solidFill>
              <a:latin typeface="Calibri" panose="020F0502020204030204"/>
              <a:cs typeface="+mn-cs"/>
            </a:endParaRPr>
          </a:p>
          <a:p>
            <a:pPr marL="0" lvl="0" indent="0" defTabSz="914400">
              <a:lnSpc>
                <a:spcPct val="90000"/>
              </a:lnSpc>
              <a:spcBef>
                <a:spcPts val="1000"/>
              </a:spcBef>
              <a:buNone/>
            </a:pPr>
            <a:r>
              <a:rPr lang="en-US" sz="2800" dirty="0">
                <a:solidFill>
                  <a:srgbClr val="FF0000"/>
                </a:solidFill>
                <a:latin typeface="Calibri" panose="020F0502020204030204"/>
                <a:cs typeface="+mn-cs"/>
              </a:rPr>
              <a:t>	</a:t>
            </a:r>
            <a:endParaRPr lang="en-GB" dirty="0"/>
          </a:p>
        </p:txBody>
      </p:sp>
    </p:spTree>
    <p:extLst>
      <p:ext uri="{BB962C8B-B14F-4D97-AF65-F5344CB8AC3E}">
        <p14:creationId xmlns:p14="http://schemas.microsoft.com/office/powerpoint/2010/main" val="3429508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You have learned:</a:t>
            </a:r>
            <a:endParaRPr lang="en-GB" b="0" dirty="0">
              <a:solidFill>
                <a:prstClr val="black"/>
              </a:solidFill>
              <a:latin typeface="Arial" panose="020B0604020202020204" pitchFamily="34" charset="0"/>
              <a:cs typeface="Arial" panose="020B0604020202020204" pitchFamily="34" charset="0"/>
            </a:endParaRPr>
          </a:p>
          <a:p>
            <a:pPr marL="628650" lvl="1"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The importance of a head-to-toe secondary survey in assessing a multiply injured patient, including the AMPLE history after primary survey and resuscitation are complete.</a:t>
            </a:r>
          </a:p>
          <a:p>
            <a:pPr marL="628650" lvl="1"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How and why to consider splinting a fractured limb.</a:t>
            </a:r>
          </a:p>
          <a:p>
            <a:pPr marL="628650" lvl="1" indent="-228600" defTabSz="914400">
              <a:lnSpc>
                <a:spcPct val="90000"/>
              </a:lnSpc>
              <a:spcBef>
                <a:spcPts val="1000"/>
              </a:spcBef>
              <a:buFont typeface="Arial" panose="020B0604020202020204" pitchFamily="34" charset="0"/>
              <a:buChar char="•"/>
            </a:pPr>
            <a:r>
              <a:rPr lang="en-US" b="0" dirty="0">
                <a:solidFill>
                  <a:prstClr val="black"/>
                </a:solidFill>
                <a:latin typeface="Arial" panose="020B0604020202020204" pitchFamily="34" charset="0"/>
                <a:cs typeface="Arial" panose="020B0604020202020204" pitchFamily="34" charset="0"/>
              </a:rPr>
              <a:t>The features of and evaluation for compartment syndrome.</a:t>
            </a:r>
          </a:p>
          <a:p>
            <a:pPr marL="0" indent="0">
              <a:buNone/>
            </a:pPr>
            <a:endParaRPr lang="en-GB" dirty="0"/>
          </a:p>
        </p:txBody>
      </p:sp>
    </p:spTree>
    <p:extLst>
      <p:ext uri="{BB962C8B-B14F-4D97-AF65-F5344CB8AC3E}">
        <p14:creationId xmlns:p14="http://schemas.microsoft.com/office/powerpoint/2010/main" val="355869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Learning</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b="0" dirty="0">
                <a:solidFill>
                  <a:prstClr val="black"/>
                </a:solidFill>
                <a:latin typeface="Arial" panose="020B0604020202020204" pitchFamily="34" charset="0"/>
                <a:cs typeface="Arial" panose="020B0604020202020204" pitchFamily="34" charset="0"/>
              </a:rPr>
              <a:t>The secondary survey is a comprehensive physical examination. It incorporates the AMPLE history and takes into account the mechanism of traumatic injury. It is easy therefore to find opportunities in clinical day-to-day work to practice many of these skills. </a:t>
            </a:r>
            <a:endParaRPr lang="en-GB" b="0" dirty="0">
              <a:solidFill>
                <a:prstClr val="black"/>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49734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0" indent="0">
              <a:buNone/>
            </a:pPr>
            <a:r>
              <a:rPr lang="en-GB" dirty="0"/>
              <a:t>Learning Outcomes - by the end of this module, you will be able to:</a:t>
            </a:r>
          </a:p>
          <a:p>
            <a:pPr lvl="1"/>
            <a:r>
              <a:rPr lang="en-GB" dirty="0"/>
              <a:t>Assess a multiply injured patient using a secondary survey, including the AMPLE history.</a:t>
            </a:r>
          </a:p>
          <a:p>
            <a:pPr lvl="1"/>
            <a:r>
              <a:rPr lang="en-GB" dirty="0"/>
              <a:t>Understand fracture reduction using a splint.</a:t>
            </a:r>
          </a:p>
          <a:p>
            <a:pPr lvl="1"/>
            <a:r>
              <a:rPr lang="en-GB" dirty="0"/>
              <a:t>Describe the features and evaluation of compartment syndrome.</a:t>
            </a:r>
          </a:p>
          <a:p>
            <a:endParaRPr lang="en-GB" dirty="0"/>
          </a:p>
        </p:txBody>
      </p:sp>
    </p:spTree>
    <p:extLst>
      <p:ext uri="{BB962C8B-B14F-4D97-AF65-F5344CB8AC3E}">
        <p14:creationId xmlns:p14="http://schemas.microsoft.com/office/powerpoint/2010/main" val="2115794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Scenario 1</a:t>
            </a:r>
          </a:p>
        </p:txBody>
      </p:sp>
      <p:sp>
        <p:nvSpPr>
          <p:cNvPr id="3" name="Content Placeholder 2"/>
          <p:cNvSpPr>
            <a:spLocks noGrp="1"/>
          </p:cNvSpPr>
          <p:nvPr>
            <p:ph idx="1"/>
          </p:nvPr>
        </p:nvSpPr>
        <p:spPr/>
        <p:txBody>
          <a:bodyPr>
            <a:normAutofit/>
          </a:bodyPr>
          <a:lstStyle/>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M</a:t>
            </a:r>
            <a:r>
              <a:rPr lang="en-US" sz="1900" b="0" dirty="0">
                <a:solidFill>
                  <a:prstClr val="black"/>
                </a:solidFill>
                <a:latin typeface="Arial" panose="020B0604020202020204" pitchFamily="34" charset="0"/>
                <a:cs typeface="Arial" panose="020B0604020202020204" pitchFamily="34" charset="0"/>
              </a:rPr>
              <a:t>	A 30-year-old female was in an RTC. There was prolonged  	extrication and her right leg was trapped between the seat and 	steering column.</a:t>
            </a:r>
          </a:p>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I</a:t>
            </a:r>
            <a:r>
              <a:rPr lang="en-US" sz="1900" b="0" dirty="0">
                <a:solidFill>
                  <a:prstClr val="black"/>
                </a:solidFill>
                <a:latin typeface="Arial" panose="020B0604020202020204" pitchFamily="34" charset="0"/>
                <a:cs typeface="Arial" panose="020B0604020202020204" pitchFamily="34" charset="0"/>
              </a:rPr>
              <a:t>	The right leg is swollen and deformed.</a:t>
            </a:r>
          </a:p>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S</a:t>
            </a:r>
            <a:r>
              <a:rPr lang="en-US" sz="1900" b="0" dirty="0">
                <a:solidFill>
                  <a:prstClr val="black"/>
                </a:solidFill>
                <a:latin typeface="Arial" panose="020B0604020202020204" pitchFamily="34" charset="0"/>
                <a:cs typeface="Arial" panose="020B0604020202020204" pitchFamily="34" charset="0"/>
              </a:rPr>
              <a:t>	Vital signs: BP 120/60, HR 70, RR 12, SpO</a:t>
            </a:r>
            <a:r>
              <a:rPr lang="en-US" sz="1900" b="0" baseline="-25000" dirty="0">
                <a:solidFill>
                  <a:prstClr val="black"/>
                </a:solidFill>
                <a:latin typeface="Arial" panose="020B0604020202020204" pitchFamily="34" charset="0"/>
                <a:cs typeface="Arial" panose="020B0604020202020204" pitchFamily="34" charset="0"/>
              </a:rPr>
              <a:t>2</a:t>
            </a:r>
            <a:r>
              <a:rPr lang="en-US" sz="1900" b="0" dirty="0">
                <a:solidFill>
                  <a:prstClr val="black"/>
                </a:solidFill>
                <a:latin typeface="Arial" panose="020B0604020202020204" pitchFamily="34" charset="0"/>
                <a:cs typeface="Arial" panose="020B0604020202020204" pitchFamily="34" charset="0"/>
              </a:rPr>
              <a:t> 98% on room air. </a:t>
            </a:r>
            <a:endParaRPr lang="en-GB" sz="1900" b="0" dirty="0">
              <a:solidFill>
                <a:prstClr val="black"/>
              </a:solidFill>
              <a:latin typeface="Arial" panose="020B0604020202020204" pitchFamily="34" charset="0"/>
              <a:cs typeface="Arial" panose="020B0604020202020204" pitchFamily="34" charset="0"/>
            </a:endParaRPr>
          </a:p>
          <a:p>
            <a:pPr marL="0" lvl="0" indent="0" defTabSz="914400">
              <a:lnSpc>
                <a:spcPct val="90000"/>
              </a:lnSpc>
              <a:spcBef>
                <a:spcPts val="1000"/>
              </a:spcBef>
              <a:buNone/>
            </a:pPr>
            <a:r>
              <a:rPr lang="en-GB" dirty="0">
                <a:solidFill>
                  <a:prstClr val="black"/>
                </a:solidFill>
                <a:latin typeface="Arial" panose="020B0604020202020204" pitchFamily="34" charset="0"/>
                <a:cs typeface="Arial" panose="020B0604020202020204" pitchFamily="34" charset="0"/>
              </a:rPr>
              <a:t>T</a:t>
            </a:r>
            <a:r>
              <a:rPr lang="en-US" sz="1900" b="0" dirty="0">
                <a:solidFill>
                  <a:prstClr val="black"/>
                </a:solidFill>
                <a:latin typeface="Arial" panose="020B0604020202020204" pitchFamily="34" charset="0"/>
                <a:cs typeface="Arial" panose="020B0604020202020204" pitchFamily="34" charset="0"/>
              </a:rPr>
              <a:t>	She is in a cervical collar and on a trolley.</a:t>
            </a:r>
          </a:p>
          <a:p>
            <a:pPr marL="0" lvl="0" indent="0" defTabSz="914400">
              <a:lnSpc>
                <a:spcPct val="90000"/>
              </a:lnSpc>
              <a:spcBef>
                <a:spcPts val="1000"/>
              </a:spcBef>
              <a:buNone/>
            </a:pPr>
            <a:r>
              <a:rPr lang="en-US" sz="2800" b="0" dirty="0">
                <a:solidFill>
                  <a:prstClr val="black"/>
                </a:solidFill>
                <a:latin typeface="Calibri" panose="020F0502020204030204"/>
                <a:cs typeface="+mn-cs"/>
              </a:rPr>
              <a:t> </a:t>
            </a:r>
            <a:endParaRPr lang="en-GB" sz="2800" b="0" dirty="0">
              <a:solidFill>
                <a:prstClr val="black"/>
              </a:solidFill>
              <a:latin typeface="Calibri" panose="020F0502020204030204"/>
              <a:cs typeface="+mn-cs"/>
            </a:endParaRPr>
          </a:p>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Self-assessment question (suggested responses on next slide):</a:t>
            </a:r>
            <a:r>
              <a:rPr lang="en-US" b="0" dirty="0">
                <a:solidFill>
                  <a:prstClr val="black"/>
                </a:solidFill>
                <a:latin typeface="Arial" panose="020B0604020202020204" pitchFamily="34" charset="0"/>
                <a:cs typeface="Arial" panose="020B0604020202020204" pitchFamily="34" charset="0"/>
              </a:rPr>
              <a:t>  </a:t>
            </a:r>
            <a:endParaRPr lang="en-GB" b="0" dirty="0">
              <a:solidFill>
                <a:prstClr val="black"/>
              </a:solidFill>
              <a:latin typeface="Arial" panose="020B0604020202020204" pitchFamily="34" charset="0"/>
              <a:cs typeface="Arial" panose="020B0604020202020204" pitchFamily="34" charset="0"/>
            </a:endParaRPr>
          </a:p>
          <a:p>
            <a:pPr marL="0" lvl="0" indent="0" defTabSz="914400">
              <a:lnSpc>
                <a:spcPct val="90000"/>
              </a:lnSpc>
              <a:spcBef>
                <a:spcPts val="1000"/>
              </a:spcBef>
              <a:buNone/>
            </a:pPr>
            <a:r>
              <a:rPr lang="en-US" sz="1800" b="0" dirty="0">
                <a:solidFill>
                  <a:prstClr val="black"/>
                </a:solidFill>
                <a:latin typeface="Arial" panose="020B0604020202020204" pitchFamily="34" charset="0"/>
                <a:cs typeface="Arial" panose="020B0604020202020204" pitchFamily="34" charset="0"/>
              </a:rPr>
              <a:t>How would you begin your patient assessment?</a:t>
            </a:r>
            <a:endParaRPr lang="en-GB" sz="1800" b="0" dirty="0">
              <a:solidFill>
                <a:prstClr val="black"/>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35392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normAutofit/>
          </a:bodyPr>
          <a:lstStyle/>
          <a:p>
            <a:pPr marL="0" indent="0" defTabSz="914400">
              <a:lnSpc>
                <a:spcPct val="90000"/>
              </a:lnSpc>
              <a:spcBef>
                <a:spcPts val="1000"/>
              </a:spcBef>
              <a:buNone/>
            </a:pPr>
            <a:r>
              <a:rPr lang="en-US" b="0" dirty="0">
                <a:solidFill>
                  <a:prstClr val="black"/>
                </a:solidFill>
                <a:latin typeface="Arial" panose="020B0604020202020204" pitchFamily="34" charset="0"/>
                <a:cs typeface="Arial" panose="020B0604020202020204" pitchFamily="34" charset="0"/>
              </a:rPr>
              <a:t>A primary survey to identify immediately life-threatening injuries is the first step in assessing a trauma patient and may be repeated as often and as many times as necessary. </a:t>
            </a:r>
          </a:p>
          <a:p>
            <a:pPr marL="628650" lvl="1" indent="-228600" defTabSz="914400">
              <a:lnSpc>
                <a:spcPct val="90000"/>
              </a:lnSpc>
              <a:spcBef>
                <a:spcPts val="1000"/>
              </a:spcBef>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A</a:t>
            </a:r>
            <a:r>
              <a:rPr lang="en-US" b="0" dirty="0">
                <a:solidFill>
                  <a:prstClr val="black"/>
                </a:solidFill>
                <a:latin typeface="Arial" panose="020B0604020202020204" pitchFamily="34" charset="0"/>
                <a:cs typeface="Arial" panose="020B0604020202020204" pitchFamily="34" charset="0"/>
              </a:rPr>
              <a:t>irway: patent and high flow oxygen by face mask applied. Restriction of cervical spine motion maintained.</a:t>
            </a:r>
          </a:p>
          <a:p>
            <a:pPr marL="628650" lvl="1" indent="-228600" defTabSz="914400">
              <a:lnSpc>
                <a:spcPct val="90000"/>
              </a:lnSpc>
              <a:spcBef>
                <a:spcPts val="1000"/>
              </a:spcBef>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B</a:t>
            </a:r>
            <a:r>
              <a:rPr lang="en-US" b="0" dirty="0">
                <a:solidFill>
                  <a:prstClr val="black"/>
                </a:solidFill>
                <a:latin typeface="Arial" panose="020B0604020202020204" pitchFamily="34" charset="0"/>
                <a:cs typeface="Arial" panose="020B0604020202020204" pitchFamily="34" charset="0"/>
              </a:rPr>
              <a:t>reathing: bilateral breath sounds, normal RR and saturations.</a:t>
            </a:r>
          </a:p>
          <a:p>
            <a:pPr marL="628650" lvl="1" indent="-228600" defTabSz="914400">
              <a:lnSpc>
                <a:spcPct val="90000"/>
              </a:lnSpc>
              <a:spcBef>
                <a:spcPts val="1000"/>
              </a:spcBef>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C</a:t>
            </a:r>
            <a:r>
              <a:rPr lang="en-US" b="0" dirty="0">
                <a:solidFill>
                  <a:prstClr val="black"/>
                </a:solidFill>
                <a:latin typeface="Arial" panose="020B0604020202020204" pitchFamily="34" charset="0"/>
                <a:cs typeface="Arial" panose="020B0604020202020204" pitchFamily="34" charset="0"/>
              </a:rPr>
              <a:t>irculation: </a:t>
            </a:r>
            <a:r>
              <a:rPr lang="en-US" dirty="0">
                <a:solidFill>
                  <a:prstClr val="black"/>
                </a:solidFill>
                <a:latin typeface="Arial" panose="020B0604020202020204" pitchFamily="34" charset="0"/>
                <a:cs typeface="Arial" panose="020B0604020202020204" pitchFamily="34" charset="0"/>
              </a:rPr>
              <a:t>n</a:t>
            </a:r>
            <a:r>
              <a:rPr lang="en-US" b="0" dirty="0">
                <a:solidFill>
                  <a:prstClr val="black"/>
                </a:solidFill>
                <a:latin typeface="Arial" panose="020B0604020202020204" pitchFamily="34" charset="0"/>
                <a:cs typeface="Arial" panose="020B0604020202020204" pitchFamily="34" charset="0"/>
              </a:rPr>
              <a:t>o evidence of </a:t>
            </a:r>
            <a:r>
              <a:rPr lang="en-US" b="0" dirty="0" err="1">
                <a:solidFill>
                  <a:prstClr val="black"/>
                </a:solidFill>
                <a:latin typeface="Arial" panose="020B0604020202020204" pitchFamily="34" charset="0"/>
                <a:cs typeface="Arial" panose="020B0604020202020204" pitchFamily="34" charset="0"/>
              </a:rPr>
              <a:t>haemorrhage</a:t>
            </a:r>
            <a:r>
              <a:rPr lang="en-US" b="0" dirty="0">
                <a:solidFill>
                  <a:prstClr val="black"/>
                </a:solidFill>
                <a:latin typeface="Arial" panose="020B0604020202020204" pitchFamily="34" charset="0"/>
                <a:cs typeface="Arial" panose="020B0604020202020204" pitchFamily="34" charset="0"/>
              </a:rPr>
              <a:t>. Normal HR and BP. IV access is obtained.</a:t>
            </a:r>
          </a:p>
          <a:p>
            <a:pPr marL="628650" lvl="1" indent="-228600" defTabSz="914400">
              <a:lnSpc>
                <a:spcPct val="90000"/>
              </a:lnSpc>
              <a:spcBef>
                <a:spcPts val="1000"/>
              </a:spcBef>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D</a:t>
            </a:r>
            <a:r>
              <a:rPr lang="en-US" b="0" dirty="0">
                <a:solidFill>
                  <a:prstClr val="black"/>
                </a:solidFill>
                <a:latin typeface="Arial" panose="020B0604020202020204" pitchFamily="34" charset="0"/>
                <a:cs typeface="Arial" panose="020B0604020202020204" pitchFamily="34" charset="0"/>
              </a:rPr>
              <a:t>isability: GCS 14 (E3 V5 M6); pupils equal and reactive; no </a:t>
            </a:r>
            <a:r>
              <a:rPr lang="en-US" b="0" dirty="0" err="1">
                <a:solidFill>
                  <a:prstClr val="black"/>
                </a:solidFill>
                <a:latin typeface="Arial" panose="020B0604020202020204" pitchFamily="34" charset="0"/>
                <a:cs typeface="Arial" panose="020B0604020202020204" pitchFamily="34" charset="0"/>
              </a:rPr>
              <a:t>lateralising</a:t>
            </a:r>
            <a:r>
              <a:rPr lang="en-US" b="0" dirty="0">
                <a:solidFill>
                  <a:prstClr val="black"/>
                </a:solidFill>
                <a:latin typeface="Arial" panose="020B0604020202020204" pitchFamily="34" charset="0"/>
                <a:cs typeface="Arial" panose="020B0604020202020204" pitchFamily="34" charset="0"/>
              </a:rPr>
              <a:t> signs.</a:t>
            </a:r>
          </a:p>
          <a:p>
            <a:pPr marL="628650" lvl="1" indent="-228600" defTabSz="914400">
              <a:lnSpc>
                <a:spcPct val="90000"/>
              </a:lnSpc>
              <a:spcBef>
                <a:spcPts val="1000"/>
              </a:spcBef>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E</a:t>
            </a:r>
            <a:r>
              <a:rPr lang="en-US" b="0" dirty="0">
                <a:solidFill>
                  <a:prstClr val="black"/>
                </a:solidFill>
                <a:latin typeface="Arial" panose="020B0604020202020204" pitchFamily="34" charset="0"/>
                <a:cs typeface="Arial" panose="020B0604020202020204" pitchFamily="34" charset="0"/>
              </a:rPr>
              <a:t>xposure: clothing is removed and a warm blanket applied.</a:t>
            </a:r>
          </a:p>
          <a:p>
            <a:pPr marL="0" indent="0">
              <a:buNone/>
            </a:pPr>
            <a:endParaRPr lang="en-GB" dirty="0"/>
          </a:p>
        </p:txBody>
      </p:sp>
    </p:spTree>
    <p:extLst>
      <p:ext uri="{BB962C8B-B14F-4D97-AF65-F5344CB8AC3E}">
        <p14:creationId xmlns:p14="http://schemas.microsoft.com/office/powerpoint/2010/main" val="254123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Survey</a:t>
            </a:r>
          </a:p>
        </p:txBody>
      </p:sp>
      <p:sp>
        <p:nvSpPr>
          <p:cNvPr id="3" name="Content Placeholder 2"/>
          <p:cNvSpPr>
            <a:spLocks noGrp="1"/>
          </p:cNvSpPr>
          <p:nvPr>
            <p:ph idx="1"/>
          </p:nvPr>
        </p:nvSpPr>
        <p:spPr/>
        <p:txBody>
          <a:bodyPr/>
          <a:lstStyle/>
          <a:p>
            <a:pPr marL="0" indent="0">
              <a:buNone/>
            </a:pPr>
            <a:r>
              <a:rPr lang="en-GB" dirty="0"/>
              <a:t>Case progression </a:t>
            </a:r>
          </a:p>
          <a:p>
            <a:pPr marL="0" indent="0">
              <a:buNone/>
            </a:pPr>
            <a:r>
              <a:rPr lang="en-GB" sz="1800" b="0" dirty="0"/>
              <a:t>No immediately life-threatening injuries are identified on the primary survey. </a:t>
            </a:r>
          </a:p>
          <a:p>
            <a:pPr marL="0" indent="0">
              <a:buNone/>
            </a:pPr>
            <a:r>
              <a:rPr lang="en-GB" sz="1800" b="0" dirty="0"/>
              <a:t>An AMPLE history is taken:</a:t>
            </a:r>
          </a:p>
          <a:p>
            <a:pPr marL="685800" lvl="1"/>
            <a:r>
              <a:rPr lang="en-GB" b="1" dirty="0"/>
              <a:t>A</a:t>
            </a:r>
            <a:r>
              <a:rPr lang="en-GB" dirty="0"/>
              <a:t>llergies: none known </a:t>
            </a:r>
          </a:p>
          <a:p>
            <a:pPr marL="685800" lvl="1"/>
            <a:r>
              <a:rPr lang="en-GB" b="1" dirty="0"/>
              <a:t>M</a:t>
            </a:r>
            <a:r>
              <a:rPr lang="en-GB" dirty="0"/>
              <a:t>edications: none </a:t>
            </a:r>
          </a:p>
          <a:p>
            <a:pPr marL="685800" lvl="1"/>
            <a:r>
              <a:rPr lang="en-GB" b="1" dirty="0"/>
              <a:t>P</a:t>
            </a:r>
            <a:r>
              <a:rPr lang="en-GB" dirty="0"/>
              <a:t>ast medical history: none; last tetanus booster 15 years ago</a:t>
            </a:r>
          </a:p>
          <a:p>
            <a:pPr marL="685800" lvl="1"/>
            <a:r>
              <a:rPr lang="en-GB" b="1" dirty="0"/>
              <a:t>L</a:t>
            </a:r>
            <a:r>
              <a:rPr lang="en-GB" dirty="0"/>
              <a:t>ast meal: 3 hours ago</a:t>
            </a:r>
          </a:p>
          <a:p>
            <a:pPr marL="685800" lvl="1"/>
            <a:r>
              <a:rPr lang="en-GB" b="1" dirty="0"/>
              <a:t>E</a:t>
            </a:r>
            <a:r>
              <a:rPr lang="en-GB" dirty="0"/>
              <a:t>vents: prolonged extrication and right leg trapped between seat and steering column</a:t>
            </a:r>
          </a:p>
          <a:p>
            <a:pPr marL="0" indent="0">
              <a:buNone/>
            </a:pPr>
            <a:r>
              <a:rPr lang="en-GB" sz="1800" b="0" dirty="0"/>
              <a:t>A detailed head-to-toe (anatomic) examination of the patient is performed – the secondary survey.</a:t>
            </a:r>
          </a:p>
          <a:p>
            <a:pPr marL="400050" lvl="1" indent="0">
              <a:buNone/>
            </a:pPr>
            <a:endParaRPr lang="en-GB" dirty="0"/>
          </a:p>
        </p:txBody>
      </p:sp>
    </p:spTree>
    <p:extLst>
      <p:ext uri="{BB962C8B-B14F-4D97-AF65-F5344CB8AC3E}">
        <p14:creationId xmlns:p14="http://schemas.microsoft.com/office/powerpoint/2010/main" val="371893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Highlight: Secondary Survey Examination</a:t>
            </a:r>
          </a:p>
        </p:txBody>
      </p:sp>
      <p:sp>
        <p:nvSpPr>
          <p:cNvPr id="3" name="Content Placeholder 2"/>
          <p:cNvSpPr>
            <a:spLocks noGrp="1"/>
          </p:cNvSpPr>
          <p:nvPr>
            <p:ph idx="1"/>
          </p:nvPr>
        </p:nvSpPr>
        <p:spPr/>
        <p:txBody>
          <a:bodyPr>
            <a:normAutofit fontScale="92500" lnSpcReduction="10000"/>
          </a:bodyPr>
          <a:lstStyle/>
          <a:p>
            <a:pPr marL="0" lvl="0" indent="0" defTabSz="914400">
              <a:lnSpc>
                <a:spcPct val="90000"/>
              </a:lnSpc>
              <a:spcBef>
                <a:spcPts val="1000"/>
              </a:spcBef>
              <a:buNone/>
            </a:pPr>
            <a:r>
              <a:rPr lang="en-US" sz="2400" dirty="0">
                <a:solidFill>
                  <a:prstClr val="black"/>
                </a:solidFill>
                <a:latin typeface="Arial" panose="020B0604020202020204" pitchFamily="34" charset="0"/>
                <a:cs typeface="Arial" panose="020B0604020202020204" pitchFamily="34" charset="0"/>
              </a:rPr>
              <a:t>Head and Maxillofacial</a:t>
            </a: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Inspect and palpate entire head and face for lacerations, contusions, fractures, and thermal injury.</a:t>
            </a: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Re-evaluate pupils.</a:t>
            </a:r>
            <a:endParaRPr lang="en-US" sz="2200" dirty="0">
              <a:solidFill>
                <a:prstClr val="black"/>
              </a:solidFill>
              <a:latin typeface="Arial" panose="020B0604020202020204" pitchFamily="34" charset="0"/>
              <a:cs typeface="Arial" panose="020B0604020202020204" pitchFamily="34" charset="0"/>
            </a:endParaRP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Re-evaluate level of consciousness and GCS score.</a:t>
            </a: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Evaluate cranial-nerve function.</a:t>
            </a:r>
            <a:endParaRPr lang="en-US" sz="2200" dirty="0">
              <a:solidFill>
                <a:prstClr val="black"/>
              </a:solidFill>
              <a:latin typeface="Arial" panose="020B0604020202020204" pitchFamily="34" charset="0"/>
              <a:cs typeface="Arial" panose="020B0604020202020204" pitchFamily="34" charset="0"/>
            </a:endParaRP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Inspect ears and nose for bleeding and cerebrospinal fluid leakage.</a:t>
            </a:r>
            <a:endParaRPr lang="en-US" sz="2200" dirty="0">
              <a:solidFill>
                <a:prstClr val="black"/>
              </a:solidFill>
              <a:latin typeface="Arial" panose="020B0604020202020204" pitchFamily="34" charset="0"/>
              <a:cs typeface="Arial" panose="020B0604020202020204" pitchFamily="34" charset="0"/>
            </a:endParaRP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Inspect mouth for evidence of bleeding and cerebrospinal fluid, soft-tissue lacerations, and loose teeth.</a:t>
            </a:r>
            <a:endParaRPr lang="en-US" sz="2200" dirty="0">
              <a:solidFill>
                <a:prstClr val="black"/>
              </a:solidFill>
              <a:latin typeface="Arial" panose="020B0604020202020204" pitchFamily="34" charset="0"/>
              <a:cs typeface="Arial" panose="020B0604020202020204" pitchFamily="34" charset="0"/>
            </a:endParaRPr>
          </a:p>
          <a:p>
            <a:pPr marL="457200" lvl="1" indent="0" defTabSz="914400">
              <a:lnSpc>
                <a:spcPct val="90000"/>
              </a:lnSpc>
              <a:spcBef>
                <a:spcPts val="500"/>
              </a:spcBef>
              <a:buClrTx/>
              <a:buNone/>
            </a:pPr>
            <a:endParaRPr lang="en-US" sz="1900" dirty="0">
              <a:solidFill>
                <a:prstClr val="black"/>
              </a:solidFill>
              <a:latin typeface="Calibri" panose="020F0502020204030204"/>
              <a:cs typeface="+mn-cs"/>
            </a:endParaRPr>
          </a:p>
          <a:p>
            <a:pPr marL="0" lvl="0" indent="0" defTabSz="914400">
              <a:lnSpc>
                <a:spcPct val="90000"/>
              </a:lnSpc>
              <a:spcBef>
                <a:spcPts val="1000"/>
              </a:spcBef>
              <a:buNone/>
            </a:pPr>
            <a:r>
              <a:rPr lang="en-US" sz="2400" dirty="0">
                <a:solidFill>
                  <a:prstClr val="black"/>
                </a:solidFill>
                <a:latin typeface="Arial" panose="020B0604020202020204" pitchFamily="34" charset="0"/>
                <a:cs typeface="Arial" panose="020B0604020202020204" pitchFamily="34" charset="0"/>
              </a:rPr>
              <a:t>Cervical Spine and Neck</a:t>
            </a: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Inspect for signs of blunt and penetrating injury, tracheal deviation, and use of accessory respiratory muscles.</a:t>
            </a: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Palpate for tenderness, deformity, swelling, subcutaneous emphysema, tracheal deviation, and symmetry of pulses.</a:t>
            </a:r>
          </a:p>
          <a:p>
            <a:pPr marL="685800" lvl="1" indent="-228600" defTabSz="914400">
              <a:lnSpc>
                <a:spcPct val="90000"/>
              </a:lnSpc>
              <a:spcBef>
                <a:spcPts val="500"/>
              </a:spcBef>
              <a:buClrTx/>
              <a:buFont typeface="Arial" panose="020B0604020202020204" pitchFamily="34" charset="0"/>
              <a:buChar char="•"/>
            </a:pPr>
            <a:r>
              <a:rPr lang="en-US" sz="1900" dirty="0">
                <a:solidFill>
                  <a:prstClr val="black"/>
                </a:solidFill>
                <a:latin typeface="Arial" panose="020B0604020202020204" pitchFamily="34" charset="0"/>
                <a:cs typeface="Arial" panose="020B0604020202020204" pitchFamily="34" charset="0"/>
              </a:rPr>
              <a:t>Auscultate the carotid arteries for bruits.</a:t>
            </a:r>
          </a:p>
          <a:p>
            <a:pPr marL="0" indent="0">
              <a:buNone/>
            </a:pPr>
            <a:endParaRPr lang="en-GB" dirty="0"/>
          </a:p>
        </p:txBody>
      </p:sp>
    </p:spTree>
    <p:extLst>
      <p:ext uri="{BB962C8B-B14F-4D97-AF65-F5344CB8AC3E}">
        <p14:creationId xmlns:p14="http://schemas.microsoft.com/office/powerpoint/2010/main" val="391519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Highlight: Secondary Survey Examination</a:t>
            </a:r>
          </a:p>
        </p:txBody>
      </p:sp>
      <p:sp>
        <p:nvSpPr>
          <p:cNvPr id="3" name="Content Placeholder 2"/>
          <p:cNvSpPr>
            <a:spLocks noGrp="1"/>
          </p:cNvSpPr>
          <p:nvPr>
            <p:ph idx="1"/>
          </p:nvPr>
        </p:nvSpPr>
        <p:spPr>
          <a:xfrm>
            <a:off x="457200" y="1600200"/>
            <a:ext cx="8229600" cy="4717473"/>
          </a:xfrm>
        </p:spPr>
        <p:txBody>
          <a:bodyPr>
            <a:normAutofit fontScale="70000" lnSpcReduction="20000"/>
          </a:bodyPr>
          <a:lstStyle/>
          <a:p>
            <a:pPr marL="0" lvl="0" indent="0" defTabSz="914400">
              <a:lnSpc>
                <a:spcPct val="90000"/>
              </a:lnSpc>
              <a:spcBef>
                <a:spcPts val="1000"/>
              </a:spcBef>
              <a:buNone/>
            </a:pPr>
            <a:r>
              <a:rPr lang="en-US" sz="3100" dirty="0">
                <a:solidFill>
                  <a:prstClr val="black"/>
                </a:solidFill>
                <a:latin typeface="Arial" panose="020B0604020202020204" pitchFamily="34" charset="0"/>
                <a:cs typeface="Arial" panose="020B0604020202020204" pitchFamily="34" charset="0"/>
              </a:rPr>
              <a:t>Chest</a:t>
            </a:r>
          </a:p>
          <a:p>
            <a:pPr marL="685800" lvl="1" indent="-228600" defTabSz="914400">
              <a:lnSpc>
                <a:spcPct val="90000"/>
              </a:lnSpc>
              <a:spcBef>
                <a:spcPts val="500"/>
              </a:spcBef>
              <a:buClrTx/>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Inspect the anterior, lateral, and posterior chest wall for signs of blunt and penetrating injury, use of accessory breathing muscles, and bilateral respiratory excursions.</a:t>
            </a:r>
          </a:p>
          <a:p>
            <a:pPr marL="685800" lvl="1" indent="-228600" defTabSz="914400">
              <a:lnSpc>
                <a:spcPct val="90000"/>
              </a:lnSpc>
              <a:spcBef>
                <a:spcPts val="500"/>
              </a:spcBef>
              <a:buClrTx/>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Auscultate the anterior chest wall and posterior bases for bilateral breath sounds and heart sounds.</a:t>
            </a:r>
          </a:p>
          <a:p>
            <a:pPr marL="685800" lvl="1" indent="-228600" defTabSz="914400">
              <a:lnSpc>
                <a:spcPct val="90000"/>
              </a:lnSpc>
              <a:spcBef>
                <a:spcPts val="500"/>
              </a:spcBef>
              <a:buClrTx/>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Palpate the entire chest wall for evidence of blunt and penetrating injury, subcutaneous emphysema, tenderness and crepitation.</a:t>
            </a:r>
          </a:p>
          <a:p>
            <a:pPr marL="685800" lvl="1" indent="-228600" defTabSz="914400">
              <a:lnSpc>
                <a:spcPct val="90000"/>
              </a:lnSpc>
              <a:spcBef>
                <a:spcPts val="500"/>
              </a:spcBef>
              <a:buClrTx/>
              <a:buFont typeface="Arial" panose="020B0604020202020204" pitchFamily="34" charset="0"/>
              <a:buChar char="•"/>
            </a:pPr>
            <a:r>
              <a:rPr lang="en-US" sz="2100" dirty="0">
                <a:solidFill>
                  <a:prstClr val="black"/>
                </a:solidFill>
                <a:latin typeface="Arial" panose="020B0604020202020204" pitchFamily="34" charset="0"/>
                <a:cs typeface="Arial" panose="020B0604020202020204" pitchFamily="34" charset="0"/>
              </a:rPr>
              <a:t>Percuss for evidence of hyper-resonance or dullness.</a:t>
            </a:r>
          </a:p>
          <a:p>
            <a:pPr marL="457200" lvl="1" indent="0" defTabSz="914400">
              <a:lnSpc>
                <a:spcPct val="90000"/>
              </a:lnSpc>
              <a:spcBef>
                <a:spcPts val="500"/>
              </a:spcBef>
              <a:buClrTx/>
              <a:buNone/>
            </a:pPr>
            <a:endParaRPr lang="en-US" sz="1700" dirty="0">
              <a:solidFill>
                <a:prstClr val="black"/>
              </a:solidFill>
              <a:latin typeface="Calibri" panose="020F0502020204030204"/>
              <a:cs typeface="+mn-cs"/>
            </a:endParaRPr>
          </a:p>
          <a:p>
            <a:pPr marL="0" indent="0" defTabSz="914400">
              <a:lnSpc>
                <a:spcPct val="90000"/>
              </a:lnSpc>
              <a:spcBef>
                <a:spcPts val="1000"/>
              </a:spcBef>
              <a:buNone/>
            </a:pPr>
            <a:r>
              <a:rPr lang="en-US" sz="3100" dirty="0">
                <a:solidFill>
                  <a:prstClr val="black"/>
                </a:solidFill>
                <a:latin typeface="Arial" panose="020B0604020202020204" pitchFamily="34" charset="0"/>
                <a:cs typeface="Arial" panose="020B0604020202020204" pitchFamily="34" charset="0"/>
              </a:rPr>
              <a:t>Abdomen</a:t>
            </a:r>
          </a:p>
          <a:p>
            <a:pPr marL="685800" lvl="1" indent="-228600" defTabSz="914400">
              <a:lnSpc>
                <a:spcPct val="90000"/>
              </a:lnSpc>
              <a:spcBef>
                <a:spcPts val="500"/>
              </a:spcBef>
              <a:buClrTx/>
              <a:buFont typeface="Arial" panose="020B0604020202020204" pitchFamily="34" charset="0"/>
              <a:buChar char="•"/>
            </a:pPr>
            <a:r>
              <a:rPr lang="en-US" sz="2300" dirty="0">
                <a:solidFill>
                  <a:prstClr val="black"/>
                </a:solidFill>
                <a:latin typeface="Arial" panose="020B0604020202020204" pitchFamily="34" charset="0"/>
                <a:cs typeface="Arial" panose="020B0604020202020204" pitchFamily="34" charset="0"/>
              </a:rPr>
              <a:t>Inspect the anterior and posterior abdomen for signs of blunt and penetrating injury and internal bleeding.</a:t>
            </a:r>
          </a:p>
          <a:p>
            <a:pPr marL="685800" lvl="1" indent="-228600" defTabSz="914400">
              <a:lnSpc>
                <a:spcPct val="90000"/>
              </a:lnSpc>
              <a:spcBef>
                <a:spcPts val="500"/>
              </a:spcBef>
              <a:buClrTx/>
              <a:buFont typeface="Arial" panose="020B0604020202020204" pitchFamily="34" charset="0"/>
              <a:buChar char="•"/>
            </a:pPr>
            <a:r>
              <a:rPr lang="en-US" sz="2300" dirty="0">
                <a:solidFill>
                  <a:prstClr val="black"/>
                </a:solidFill>
                <a:latin typeface="Arial" panose="020B0604020202020204" pitchFamily="34" charset="0"/>
                <a:cs typeface="Arial" panose="020B0604020202020204" pitchFamily="34" charset="0"/>
              </a:rPr>
              <a:t>Auscultate for the presence of bowel sounds.</a:t>
            </a:r>
          </a:p>
          <a:p>
            <a:pPr marL="685800" lvl="1" indent="-228600" defTabSz="914400">
              <a:lnSpc>
                <a:spcPct val="90000"/>
              </a:lnSpc>
              <a:spcBef>
                <a:spcPts val="500"/>
              </a:spcBef>
              <a:buClrTx/>
              <a:buFont typeface="Arial" panose="020B0604020202020204" pitchFamily="34" charset="0"/>
              <a:buChar char="•"/>
            </a:pPr>
            <a:r>
              <a:rPr lang="en-US" sz="2300" dirty="0">
                <a:solidFill>
                  <a:prstClr val="black"/>
                </a:solidFill>
                <a:latin typeface="Arial" panose="020B0604020202020204" pitchFamily="34" charset="0"/>
                <a:cs typeface="Arial" panose="020B0604020202020204" pitchFamily="34" charset="0"/>
              </a:rPr>
              <a:t>Percuss the abdomen to elicit subtle rebound tenderness.</a:t>
            </a:r>
          </a:p>
          <a:p>
            <a:pPr marL="685800" lvl="1" indent="-228600" defTabSz="914400">
              <a:lnSpc>
                <a:spcPct val="90000"/>
              </a:lnSpc>
              <a:spcBef>
                <a:spcPts val="500"/>
              </a:spcBef>
              <a:buClrTx/>
              <a:buFont typeface="Arial" panose="020B0604020202020204" pitchFamily="34" charset="0"/>
              <a:buChar char="•"/>
            </a:pPr>
            <a:r>
              <a:rPr lang="en-US" sz="2300" dirty="0">
                <a:solidFill>
                  <a:prstClr val="black"/>
                </a:solidFill>
                <a:latin typeface="Arial" panose="020B0604020202020204" pitchFamily="34" charset="0"/>
                <a:cs typeface="Arial" panose="020B0604020202020204" pitchFamily="34" charset="0"/>
              </a:rPr>
              <a:t>Palpate the abdomen for tenderness, involuntary muscle guarding, unequivocal rebound tenderness, and a gravid uterus.</a:t>
            </a:r>
          </a:p>
          <a:p>
            <a:pPr marL="685800" lvl="1" indent="-228600" defTabSz="914400">
              <a:lnSpc>
                <a:spcPct val="90000"/>
              </a:lnSpc>
              <a:spcBef>
                <a:spcPts val="500"/>
              </a:spcBef>
              <a:buClrTx/>
              <a:buFont typeface="Arial" panose="020B0604020202020204" pitchFamily="34" charset="0"/>
              <a:buChar char="•"/>
            </a:pPr>
            <a:r>
              <a:rPr lang="en-US" sz="2300" dirty="0">
                <a:solidFill>
                  <a:prstClr val="black"/>
                </a:solidFill>
                <a:latin typeface="Arial" panose="020B0604020202020204" pitchFamily="34" charset="0"/>
                <a:cs typeface="Arial" panose="020B0604020202020204" pitchFamily="34" charset="0"/>
              </a:rPr>
              <a:t>Assess the pelvis for evidence of fracture and associated </a:t>
            </a:r>
            <a:r>
              <a:rPr lang="en-US" sz="2300" dirty="0" err="1">
                <a:solidFill>
                  <a:prstClr val="black"/>
                </a:solidFill>
                <a:latin typeface="Arial" panose="020B0604020202020204" pitchFamily="34" charset="0"/>
                <a:cs typeface="Arial" panose="020B0604020202020204" pitchFamily="34" charset="0"/>
              </a:rPr>
              <a:t>haemorrhage</a:t>
            </a:r>
            <a:r>
              <a:rPr lang="en-US" sz="2300" dirty="0">
                <a:solidFill>
                  <a:prstClr val="black"/>
                </a:solidFill>
                <a:latin typeface="Arial" panose="020B0604020202020204" pitchFamily="34" charset="0"/>
                <a:cs typeface="Arial" panose="020B0604020202020204" pitchFamily="34" charset="0"/>
              </a:rPr>
              <a:t>.</a:t>
            </a:r>
          </a:p>
          <a:p>
            <a:pPr marL="685800" lvl="1" indent="-228600" defTabSz="914400">
              <a:lnSpc>
                <a:spcPct val="90000"/>
              </a:lnSpc>
              <a:spcBef>
                <a:spcPts val="500"/>
              </a:spcBef>
              <a:buClrTx/>
              <a:buFont typeface="Arial" panose="020B0604020202020204" pitchFamily="34" charset="0"/>
              <a:buChar char="•"/>
            </a:pPr>
            <a:r>
              <a:rPr lang="en-US" sz="2300" dirty="0">
                <a:solidFill>
                  <a:prstClr val="black"/>
                </a:solidFill>
                <a:latin typeface="Arial" panose="020B0604020202020204" pitchFamily="34" charset="0"/>
                <a:cs typeface="Arial" panose="020B0604020202020204" pitchFamily="34" charset="0"/>
              </a:rPr>
              <a:t>Inspect and palpate the thoracic and lumbar spines for evidence of blunt and penetrating injury, including contusions, lacerations, tenderness, deformity, and sensation.</a:t>
            </a:r>
          </a:p>
          <a:p>
            <a:pPr marL="0" indent="0">
              <a:buNone/>
            </a:pPr>
            <a:endParaRPr lang="en-GB" dirty="0"/>
          </a:p>
        </p:txBody>
      </p:sp>
    </p:spTree>
    <p:extLst>
      <p:ext uri="{BB962C8B-B14F-4D97-AF65-F5344CB8AC3E}">
        <p14:creationId xmlns:p14="http://schemas.microsoft.com/office/powerpoint/2010/main" val="249684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Highlight: Secondary Survey Examination</a:t>
            </a:r>
          </a:p>
        </p:txBody>
      </p:sp>
      <p:sp>
        <p:nvSpPr>
          <p:cNvPr id="3" name="Content Placeholder 2"/>
          <p:cNvSpPr>
            <a:spLocks noGrp="1"/>
          </p:cNvSpPr>
          <p:nvPr>
            <p:ph idx="1"/>
          </p:nvPr>
        </p:nvSpPr>
        <p:spPr/>
        <p:txBody>
          <a:bodyPr/>
          <a:lstStyle/>
          <a:p>
            <a:pPr marL="0" lvl="0" indent="0" defTabSz="914400">
              <a:lnSpc>
                <a:spcPct val="90000"/>
              </a:lnSpc>
              <a:spcBef>
                <a:spcPts val="1000"/>
              </a:spcBef>
              <a:buNone/>
            </a:pPr>
            <a:r>
              <a:rPr lang="en-US" dirty="0">
                <a:solidFill>
                  <a:prstClr val="black"/>
                </a:solidFill>
                <a:latin typeface="Arial" panose="020B0604020202020204" pitchFamily="34" charset="0"/>
                <a:cs typeface="Arial" panose="020B0604020202020204" pitchFamily="34" charset="0"/>
              </a:rPr>
              <a:t>Perineum/Rectum/Vagina</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Perineal assessment:</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Contusions and </a:t>
            </a:r>
            <a:r>
              <a:rPr lang="en-US" sz="1400" dirty="0" err="1">
                <a:solidFill>
                  <a:prstClr val="black"/>
                </a:solidFill>
                <a:latin typeface="Arial" panose="020B0604020202020204" pitchFamily="34" charset="0"/>
                <a:cs typeface="Arial" panose="020B0604020202020204" pitchFamily="34" charset="0"/>
              </a:rPr>
              <a:t>haematomas</a:t>
            </a:r>
            <a:endParaRPr lang="en-US" sz="1400" dirty="0">
              <a:solidFill>
                <a:prstClr val="black"/>
              </a:solidFill>
              <a:latin typeface="Arial" panose="020B0604020202020204" pitchFamily="34" charset="0"/>
              <a:cs typeface="Arial" panose="020B0604020202020204" pitchFamily="34" charset="0"/>
            </a:endParaRP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Lacerations</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Urethral bleeding</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Rectal assessment in selected patients:</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Anal sphincter tone</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Rectal bleeding</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Bowel wall integrity</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Bony fragments</a:t>
            </a:r>
          </a:p>
          <a:p>
            <a:pPr marL="685800" lvl="1" indent="-228600" defTabSz="914400">
              <a:lnSpc>
                <a:spcPct val="80000"/>
              </a:lnSpc>
              <a:spcBef>
                <a:spcPts val="500"/>
              </a:spcBef>
              <a:buClrTx/>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Vaginal assessment in selected patients:</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Presence of blood in vaginal vault</a:t>
            </a:r>
          </a:p>
          <a:p>
            <a:pPr lvl="2" defTabSz="914400">
              <a:lnSpc>
                <a:spcPct val="90000"/>
              </a:lnSpc>
              <a:spcBef>
                <a:spcPts val="500"/>
              </a:spcBef>
              <a:buClrTx/>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Vaginal lacerations</a:t>
            </a:r>
          </a:p>
          <a:p>
            <a:endParaRPr lang="en-GB" dirty="0"/>
          </a:p>
        </p:txBody>
      </p:sp>
    </p:spTree>
    <p:extLst>
      <p:ext uri="{BB962C8B-B14F-4D97-AF65-F5344CB8AC3E}">
        <p14:creationId xmlns:p14="http://schemas.microsoft.com/office/powerpoint/2010/main" val="2539957977"/>
      </p:ext>
    </p:extLst>
  </p:cSld>
  <p:clrMapOvr>
    <a:masterClrMapping/>
  </p:clrMapOvr>
</p:sld>
</file>

<file path=ppt/theme/theme1.xml><?xml version="1.0" encoding="utf-8"?>
<a:theme xmlns:a="http://schemas.openxmlformats.org/drawingml/2006/main" name="RCS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RCS Powerpoint</Template>
  <TotalTime>200</TotalTime>
  <Words>1527</Words>
  <Application>Microsoft Office PowerPoint</Application>
  <PresentationFormat>On-screen Show (4:3)</PresentationFormat>
  <Paragraphs>167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Georgia</vt:lpstr>
      <vt:lpstr>RCS Powerpoint</vt:lpstr>
      <vt:lpstr>Secondary Survey of the Trauma Patient Unfolding scenarios Practical skills Reflective self-assessment  </vt:lpstr>
      <vt:lpstr>Secondary Survey</vt:lpstr>
      <vt:lpstr>Secondary Survey</vt:lpstr>
      <vt:lpstr>Clinical Scenario 1</vt:lpstr>
      <vt:lpstr>Secondary Survey</vt:lpstr>
      <vt:lpstr>Secondary Survey</vt:lpstr>
      <vt:lpstr>Highlight: Secondary Survey Examination</vt:lpstr>
      <vt:lpstr>Highlight: Secondary Survey Examination</vt:lpstr>
      <vt:lpstr>Highlight: Secondary Survey Examination</vt:lpstr>
      <vt:lpstr>Highlight: Secondary Survey Examination</vt:lpstr>
      <vt:lpstr>Secondary Survey</vt:lpstr>
      <vt:lpstr>Highlight: Splinting</vt:lpstr>
      <vt:lpstr>Clinical Scenario 2</vt:lpstr>
      <vt:lpstr>Secondary Survey</vt:lpstr>
      <vt:lpstr>Secondary Survey</vt:lpstr>
      <vt:lpstr>Secondary Survey</vt:lpstr>
      <vt:lpstr>Secondary Survey</vt:lpstr>
      <vt:lpstr>Secondary Survey</vt:lpstr>
      <vt:lpstr>Secondary Survey</vt:lpstr>
      <vt:lpstr>Highlight: Compartment Syndrome</vt:lpstr>
      <vt:lpstr>Secondary Survey</vt:lpstr>
      <vt:lpstr>Secondary Survey</vt:lpstr>
      <vt:lpstr>Further Learning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Royal College of  Surgeons of England</dc:title>
  <dc:creator>Gerrish, Rebecca</dc:creator>
  <cp:lastModifiedBy>Timothy Lowe</cp:lastModifiedBy>
  <cp:revision>18</cp:revision>
  <dcterms:created xsi:type="dcterms:W3CDTF">2016-01-28T11:35:41Z</dcterms:created>
  <dcterms:modified xsi:type="dcterms:W3CDTF">2020-04-16T11:14:24Z</dcterms:modified>
</cp:coreProperties>
</file>